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8"/>
  </p:notesMasterIdLst>
  <p:sldIdLst>
    <p:sldId id="257" r:id="rId2"/>
    <p:sldId id="263" r:id="rId3"/>
    <p:sldId id="264" r:id="rId4"/>
    <p:sldId id="266" r:id="rId5"/>
    <p:sldId id="258" r:id="rId6"/>
    <p:sldId id="322" r:id="rId7"/>
    <p:sldId id="318" r:id="rId8"/>
    <p:sldId id="297" r:id="rId9"/>
    <p:sldId id="323" r:id="rId10"/>
    <p:sldId id="324" r:id="rId11"/>
    <p:sldId id="325" r:id="rId12"/>
    <p:sldId id="256" r:id="rId13"/>
    <p:sldId id="313" r:id="rId14"/>
    <p:sldId id="286" r:id="rId15"/>
    <p:sldId id="287" r:id="rId16"/>
    <p:sldId id="288" r:id="rId17"/>
    <p:sldId id="293" r:id="rId18"/>
    <p:sldId id="289" r:id="rId19"/>
    <p:sldId id="290" r:id="rId20"/>
    <p:sldId id="291" r:id="rId21"/>
    <p:sldId id="292" r:id="rId22"/>
    <p:sldId id="294" r:id="rId23"/>
    <p:sldId id="295" r:id="rId24"/>
    <p:sldId id="296" r:id="rId25"/>
    <p:sldId id="298" r:id="rId26"/>
    <p:sldId id="299" r:id="rId27"/>
    <p:sldId id="314" r:id="rId28"/>
    <p:sldId id="300" r:id="rId29"/>
    <p:sldId id="315" r:id="rId30"/>
    <p:sldId id="301" r:id="rId31"/>
    <p:sldId id="303" r:id="rId32"/>
    <p:sldId id="316" r:id="rId33"/>
    <p:sldId id="302" r:id="rId34"/>
    <p:sldId id="305" r:id="rId35"/>
    <p:sldId id="309" r:id="rId36"/>
    <p:sldId id="306" r:id="rId37"/>
    <p:sldId id="310" r:id="rId38"/>
    <p:sldId id="304" r:id="rId39"/>
    <p:sldId id="307" r:id="rId40"/>
    <p:sldId id="311" r:id="rId41"/>
    <p:sldId id="308" r:id="rId42"/>
    <p:sldId id="312" r:id="rId43"/>
    <p:sldId id="317" r:id="rId44"/>
    <p:sldId id="319" r:id="rId45"/>
    <p:sldId id="320" r:id="rId46"/>
    <p:sldId id="32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311" autoAdjust="0"/>
  </p:normalViewPr>
  <p:slideViewPr>
    <p:cSldViewPr snapToGrid="0">
      <p:cViewPr varScale="1">
        <p:scale>
          <a:sx n="95" d="100"/>
          <a:sy n="95" d="100"/>
        </p:scale>
        <p:origin x="11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2BFC8-BCAF-407B-94F9-1AEE270C682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7237607-4BBF-4661-BD15-BC109647741A}">
      <dgm:prSet/>
      <dgm:spPr/>
      <dgm:t>
        <a:bodyPr/>
        <a:lstStyle/>
        <a:p>
          <a:r>
            <a:rPr lang="en-GB" dirty="0">
              <a:latin typeface="Arial" panose="020B0604020202020204" pitchFamily="34" charset="0"/>
              <a:cs typeface="Arial" panose="020B0604020202020204" pitchFamily="34" charset="0"/>
            </a:rPr>
            <a:t>We think each participant would like to collect stories / develop case studies with people they engage with or support and be involved in helping us understand the reasons why some young people and families struggle to attend well – and how to overcome barriers and challenges. </a:t>
          </a:r>
          <a:endParaRPr lang="en-US" dirty="0">
            <a:latin typeface="Arial" panose="020B0604020202020204" pitchFamily="34" charset="0"/>
            <a:cs typeface="Arial" panose="020B0604020202020204" pitchFamily="34" charset="0"/>
          </a:endParaRPr>
        </a:p>
      </dgm:t>
    </dgm:pt>
    <dgm:pt modelId="{E502AF61-5BF4-40EA-A036-1C6C5CED1163}" type="parTrans" cxnId="{20F29B7E-91E1-40A3-952D-C318BE193D74}">
      <dgm:prSet/>
      <dgm:spPr/>
      <dgm:t>
        <a:bodyPr/>
        <a:lstStyle/>
        <a:p>
          <a:endParaRPr lang="en-US"/>
        </a:p>
      </dgm:t>
    </dgm:pt>
    <dgm:pt modelId="{5660724C-C32C-4C59-BC66-4A39852E5E08}" type="sibTrans" cxnId="{20F29B7E-91E1-40A3-952D-C318BE193D74}">
      <dgm:prSet/>
      <dgm:spPr/>
      <dgm:t>
        <a:bodyPr/>
        <a:lstStyle/>
        <a:p>
          <a:endParaRPr lang="en-US" dirty="0"/>
        </a:p>
      </dgm:t>
    </dgm:pt>
    <dgm:pt modelId="{826D35C9-32FD-4182-97D3-C6A6EBA38F8E}">
      <dgm:prSet/>
      <dgm:spPr/>
      <dgm:t>
        <a:bodyPr/>
        <a:lstStyle/>
        <a:p>
          <a:r>
            <a:rPr lang="en-GB" dirty="0">
              <a:latin typeface="Arial" panose="020B0604020202020204" pitchFamily="34" charset="0"/>
              <a:cs typeface="Arial" panose="020B0604020202020204" pitchFamily="34" charset="0"/>
            </a:rPr>
            <a:t>We all seem especially interested to know about those young people who have been, are or might be at highest risk of becoming persistently or severely absent. We also want to know how young people / families in these situations have or could turn things around for the better.</a:t>
          </a:r>
          <a:endParaRPr lang="en-US" dirty="0">
            <a:latin typeface="Arial" panose="020B0604020202020204" pitchFamily="34" charset="0"/>
            <a:cs typeface="Arial" panose="020B0604020202020204" pitchFamily="34" charset="0"/>
          </a:endParaRPr>
        </a:p>
      </dgm:t>
    </dgm:pt>
    <dgm:pt modelId="{FD060AD2-155A-44C3-9BD3-2080C40DDE06}" type="parTrans" cxnId="{7A08BA1E-3DC0-4D10-9D4C-EF500BF49B69}">
      <dgm:prSet/>
      <dgm:spPr/>
      <dgm:t>
        <a:bodyPr/>
        <a:lstStyle/>
        <a:p>
          <a:endParaRPr lang="en-US"/>
        </a:p>
      </dgm:t>
    </dgm:pt>
    <dgm:pt modelId="{7DDBC9B8-35C9-4E1C-8AC7-F8B2975B9F5D}" type="sibTrans" cxnId="{7A08BA1E-3DC0-4D10-9D4C-EF500BF49B69}">
      <dgm:prSet/>
      <dgm:spPr/>
      <dgm:t>
        <a:bodyPr/>
        <a:lstStyle/>
        <a:p>
          <a:endParaRPr lang="en-US" dirty="0"/>
        </a:p>
      </dgm:t>
    </dgm:pt>
    <dgm:pt modelId="{441C6C68-8BCC-4459-A49C-525F3FD4FC17}">
      <dgm:prSet/>
      <dgm:spPr/>
      <dgm:t>
        <a:bodyPr/>
        <a:lstStyle/>
        <a:p>
          <a:r>
            <a:rPr lang="en-GB" dirty="0">
              <a:latin typeface="Arial" panose="020B0604020202020204" pitchFamily="34" charset="0"/>
              <a:cs typeface="Arial" panose="020B0604020202020204" pitchFamily="34" charset="0"/>
            </a:rPr>
            <a:t>We will focus on this in our next session together and think about how, when, where and with whom we might collect stories have confident conversations and build our understanding.</a:t>
          </a:r>
          <a:endParaRPr lang="en-US" dirty="0">
            <a:latin typeface="Arial" panose="020B0604020202020204" pitchFamily="34" charset="0"/>
            <a:cs typeface="Arial" panose="020B0604020202020204" pitchFamily="34" charset="0"/>
          </a:endParaRPr>
        </a:p>
      </dgm:t>
    </dgm:pt>
    <dgm:pt modelId="{A3452514-D49B-4552-B16C-83B22D6955A6}" type="parTrans" cxnId="{A5C1E549-3DC5-4C1F-9A20-6356F2DA02CB}">
      <dgm:prSet/>
      <dgm:spPr/>
      <dgm:t>
        <a:bodyPr/>
        <a:lstStyle/>
        <a:p>
          <a:endParaRPr lang="en-US"/>
        </a:p>
      </dgm:t>
    </dgm:pt>
    <dgm:pt modelId="{9295FFCF-67C2-4FED-914A-F5F0C4EB944E}" type="sibTrans" cxnId="{A5C1E549-3DC5-4C1F-9A20-6356F2DA02CB}">
      <dgm:prSet/>
      <dgm:spPr/>
      <dgm:t>
        <a:bodyPr/>
        <a:lstStyle/>
        <a:p>
          <a:endParaRPr lang="en-US"/>
        </a:p>
      </dgm:t>
    </dgm:pt>
    <dgm:pt modelId="{F4DD58CC-D04C-4CAC-ABA9-9B61F974D9B6}" type="pres">
      <dgm:prSet presAssocID="{B1B2BFC8-BCAF-407B-94F9-1AEE270C6826}" presName="outerComposite" presStyleCnt="0">
        <dgm:presLayoutVars>
          <dgm:chMax val="5"/>
          <dgm:dir/>
          <dgm:resizeHandles val="exact"/>
        </dgm:presLayoutVars>
      </dgm:prSet>
      <dgm:spPr/>
    </dgm:pt>
    <dgm:pt modelId="{1FC872EE-FDF9-4DE9-83F3-1BD0E80A617B}" type="pres">
      <dgm:prSet presAssocID="{B1B2BFC8-BCAF-407B-94F9-1AEE270C6826}" presName="dummyMaxCanvas" presStyleCnt="0">
        <dgm:presLayoutVars/>
      </dgm:prSet>
      <dgm:spPr/>
    </dgm:pt>
    <dgm:pt modelId="{7AF30ED8-82C1-4B65-A03D-3C6259C188CC}" type="pres">
      <dgm:prSet presAssocID="{B1B2BFC8-BCAF-407B-94F9-1AEE270C6826}" presName="ThreeNodes_1" presStyleLbl="node1" presStyleIdx="0" presStyleCnt="3">
        <dgm:presLayoutVars>
          <dgm:bulletEnabled val="1"/>
        </dgm:presLayoutVars>
      </dgm:prSet>
      <dgm:spPr/>
    </dgm:pt>
    <dgm:pt modelId="{FADF754D-3D77-4385-8C1F-9067FCE5A034}" type="pres">
      <dgm:prSet presAssocID="{B1B2BFC8-BCAF-407B-94F9-1AEE270C6826}" presName="ThreeNodes_2" presStyleLbl="node1" presStyleIdx="1" presStyleCnt="3">
        <dgm:presLayoutVars>
          <dgm:bulletEnabled val="1"/>
        </dgm:presLayoutVars>
      </dgm:prSet>
      <dgm:spPr/>
    </dgm:pt>
    <dgm:pt modelId="{3D836529-3A67-4BDD-8CBC-462D9BF86A62}" type="pres">
      <dgm:prSet presAssocID="{B1B2BFC8-BCAF-407B-94F9-1AEE270C6826}" presName="ThreeNodes_3" presStyleLbl="node1" presStyleIdx="2" presStyleCnt="3">
        <dgm:presLayoutVars>
          <dgm:bulletEnabled val="1"/>
        </dgm:presLayoutVars>
      </dgm:prSet>
      <dgm:spPr/>
    </dgm:pt>
    <dgm:pt modelId="{44275F7E-7566-4282-8607-1639F39EEF86}" type="pres">
      <dgm:prSet presAssocID="{B1B2BFC8-BCAF-407B-94F9-1AEE270C6826}" presName="ThreeConn_1-2" presStyleLbl="fgAccFollowNode1" presStyleIdx="0" presStyleCnt="2">
        <dgm:presLayoutVars>
          <dgm:bulletEnabled val="1"/>
        </dgm:presLayoutVars>
      </dgm:prSet>
      <dgm:spPr/>
    </dgm:pt>
    <dgm:pt modelId="{751B86D6-94BC-49EF-8841-11F65C3DCCE2}" type="pres">
      <dgm:prSet presAssocID="{B1B2BFC8-BCAF-407B-94F9-1AEE270C6826}" presName="ThreeConn_2-3" presStyleLbl="fgAccFollowNode1" presStyleIdx="1" presStyleCnt="2">
        <dgm:presLayoutVars>
          <dgm:bulletEnabled val="1"/>
        </dgm:presLayoutVars>
      </dgm:prSet>
      <dgm:spPr/>
    </dgm:pt>
    <dgm:pt modelId="{38819648-81E1-4C41-AE33-3EC2030E9638}" type="pres">
      <dgm:prSet presAssocID="{B1B2BFC8-BCAF-407B-94F9-1AEE270C6826}" presName="ThreeNodes_1_text" presStyleLbl="node1" presStyleIdx="2" presStyleCnt="3">
        <dgm:presLayoutVars>
          <dgm:bulletEnabled val="1"/>
        </dgm:presLayoutVars>
      </dgm:prSet>
      <dgm:spPr/>
    </dgm:pt>
    <dgm:pt modelId="{79AF4F00-7F16-4FCA-9E2B-07131855384F}" type="pres">
      <dgm:prSet presAssocID="{B1B2BFC8-BCAF-407B-94F9-1AEE270C6826}" presName="ThreeNodes_2_text" presStyleLbl="node1" presStyleIdx="2" presStyleCnt="3">
        <dgm:presLayoutVars>
          <dgm:bulletEnabled val="1"/>
        </dgm:presLayoutVars>
      </dgm:prSet>
      <dgm:spPr/>
    </dgm:pt>
    <dgm:pt modelId="{D6FF49E3-3A8A-434C-BCF9-33F1CCED461F}" type="pres">
      <dgm:prSet presAssocID="{B1B2BFC8-BCAF-407B-94F9-1AEE270C6826}" presName="ThreeNodes_3_text" presStyleLbl="node1" presStyleIdx="2" presStyleCnt="3">
        <dgm:presLayoutVars>
          <dgm:bulletEnabled val="1"/>
        </dgm:presLayoutVars>
      </dgm:prSet>
      <dgm:spPr/>
    </dgm:pt>
  </dgm:ptLst>
  <dgm:cxnLst>
    <dgm:cxn modelId="{7A08BA1E-3DC0-4D10-9D4C-EF500BF49B69}" srcId="{B1B2BFC8-BCAF-407B-94F9-1AEE270C6826}" destId="{826D35C9-32FD-4182-97D3-C6A6EBA38F8E}" srcOrd="1" destOrd="0" parTransId="{FD060AD2-155A-44C3-9BD3-2080C40DDE06}" sibTransId="{7DDBC9B8-35C9-4E1C-8AC7-F8B2975B9F5D}"/>
    <dgm:cxn modelId="{53B87324-127E-4D8C-8CBB-7BBA23E653A9}" type="presOf" srcId="{826D35C9-32FD-4182-97D3-C6A6EBA38F8E}" destId="{FADF754D-3D77-4385-8C1F-9067FCE5A034}" srcOrd="0" destOrd="0" presId="urn:microsoft.com/office/officeart/2005/8/layout/vProcess5"/>
    <dgm:cxn modelId="{9CD11D2B-8390-4B36-9BD2-691D3C973081}" type="presOf" srcId="{B7237607-4BBF-4661-BD15-BC109647741A}" destId="{7AF30ED8-82C1-4B65-A03D-3C6259C188CC}" srcOrd="0" destOrd="0" presId="urn:microsoft.com/office/officeart/2005/8/layout/vProcess5"/>
    <dgm:cxn modelId="{901A3D3B-9201-49C7-8079-AA908A07DBD7}" type="presOf" srcId="{B1B2BFC8-BCAF-407B-94F9-1AEE270C6826}" destId="{F4DD58CC-D04C-4CAC-ABA9-9B61F974D9B6}" srcOrd="0" destOrd="0" presId="urn:microsoft.com/office/officeart/2005/8/layout/vProcess5"/>
    <dgm:cxn modelId="{A5C1E549-3DC5-4C1F-9A20-6356F2DA02CB}" srcId="{B1B2BFC8-BCAF-407B-94F9-1AEE270C6826}" destId="{441C6C68-8BCC-4459-A49C-525F3FD4FC17}" srcOrd="2" destOrd="0" parTransId="{A3452514-D49B-4552-B16C-83B22D6955A6}" sibTransId="{9295FFCF-67C2-4FED-914A-F5F0C4EB944E}"/>
    <dgm:cxn modelId="{20F29B7E-91E1-40A3-952D-C318BE193D74}" srcId="{B1B2BFC8-BCAF-407B-94F9-1AEE270C6826}" destId="{B7237607-4BBF-4661-BD15-BC109647741A}" srcOrd="0" destOrd="0" parTransId="{E502AF61-5BF4-40EA-A036-1C6C5CED1163}" sibTransId="{5660724C-C32C-4C59-BC66-4A39852E5E08}"/>
    <dgm:cxn modelId="{6A3365AF-DB86-4AFB-AD9F-A801C7DDDF60}" type="presOf" srcId="{441C6C68-8BCC-4459-A49C-525F3FD4FC17}" destId="{3D836529-3A67-4BDD-8CBC-462D9BF86A62}" srcOrd="0" destOrd="0" presId="urn:microsoft.com/office/officeart/2005/8/layout/vProcess5"/>
    <dgm:cxn modelId="{3D70ABC1-16CC-4F44-8665-E97AA97CC1D3}" type="presOf" srcId="{826D35C9-32FD-4182-97D3-C6A6EBA38F8E}" destId="{79AF4F00-7F16-4FCA-9E2B-07131855384F}" srcOrd="1" destOrd="0" presId="urn:microsoft.com/office/officeart/2005/8/layout/vProcess5"/>
    <dgm:cxn modelId="{5E1E46DD-A04C-4E79-BBD0-6E97DA8AA5AB}" type="presOf" srcId="{5660724C-C32C-4C59-BC66-4A39852E5E08}" destId="{44275F7E-7566-4282-8607-1639F39EEF86}" srcOrd="0" destOrd="0" presId="urn:microsoft.com/office/officeart/2005/8/layout/vProcess5"/>
    <dgm:cxn modelId="{8901B3F2-A835-476B-BB0E-F04E7BB22C2F}" type="presOf" srcId="{441C6C68-8BCC-4459-A49C-525F3FD4FC17}" destId="{D6FF49E3-3A8A-434C-BCF9-33F1CCED461F}" srcOrd="1" destOrd="0" presId="urn:microsoft.com/office/officeart/2005/8/layout/vProcess5"/>
    <dgm:cxn modelId="{08223AFA-19E7-4ECA-9612-A38720EBC0F4}" type="presOf" srcId="{B7237607-4BBF-4661-BD15-BC109647741A}" destId="{38819648-81E1-4C41-AE33-3EC2030E9638}" srcOrd="1" destOrd="0" presId="urn:microsoft.com/office/officeart/2005/8/layout/vProcess5"/>
    <dgm:cxn modelId="{8B8125FE-4823-4138-BAF1-3436934F24EA}" type="presOf" srcId="{7DDBC9B8-35C9-4E1C-8AC7-F8B2975B9F5D}" destId="{751B86D6-94BC-49EF-8841-11F65C3DCCE2}" srcOrd="0" destOrd="0" presId="urn:microsoft.com/office/officeart/2005/8/layout/vProcess5"/>
    <dgm:cxn modelId="{526E09F8-6AEF-4481-B7CA-F0BC48E3C7AF}" type="presParOf" srcId="{F4DD58CC-D04C-4CAC-ABA9-9B61F974D9B6}" destId="{1FC872EE-FDF9-4DE9-83F3-1BD0E80A617B}" srcOrd="0" destOrd="0" presId="urn:microsoft.com/office/officeart/2005/8/layout/vProcess5"/>
    <dgm:cxn modelId="{8E5B1A87-6E15-4861-A0DF-A42DA56D8D14}" type="presParOf" srcId="{F4DD58CC-D04C-4CAC-ABA9-9B61F974D9B6}" destId="{7AF30ED8-82C1-4B65-A03D-3C6259C188CC}" srcOrd="1" destOrd="0" presId="urn:microsoft.com/office/officeart/2005/8/layout/vProcess5"/>
    <dgm:cxn modelId="{FBB1B622-D139-4E74-9688-5DBF9F913FEA}" type="presParOf" srcId="{F4DD58CC-D04C-4CAC-ABA9-9B61F974D9B6}" destId="{FADF754D-3D77-4385-8C1F-9067FCE5A034}" srcOrd="2" destOrd="0" presId="urn:microsoft.com/office/officeart/2005/8/layout/vProcess5"/>
    <dgm:cxn modelId="{7F847CF8-2D09-4506-B477-4FB62C595A11}" type="presParOf" srcId="{F4DD58CC-D04C-4CAC-ABA9-9B61F974D9B6}" destId="{3D836529-3A67-4BDD-8CBC-462D9BF86A62}" srcOrd="3" destOrd="0" presId="urn:microsoft.com/office/officeart/2005/8/layout/vProcess5"/>
    <dgm:cxn modelId="{9C527854-093E-46F8-AB0C-4E3B71EBD66B}" type="presParOf" srcId="{F4DD58CC-D04C-4CAC-ABA9-9B61F974D9B6}" destId="{44275F7E-7566-4282-8607-1639F39EEF86}" srcOrd="4" destOrd="0" presId="urn:microsoft.com/office/officeart/2005/8/layout/vProcess5"/>
    <dgm:cxn modelId="{EE20FC41-1B9C-4E84-8DEB-FD1BF90D18BC}" type="presParOf" srcId="{F4DD58CC-D04C-4CAC-ABA9-9B61F974D9B6}" destId="{751B86D6-94BC-49EF-8841-11F65C3DCCE2}" srcOrd="5" destOrd="0" presId="urn:microsoft.com/office/officeart/2005/8/layout/vProcess5"/>
    <dgm:cxn modelId="{819C86BC-68E1-4A2A-A3E5-4BA5FB0D658B}" type="presParOf" srcId="{F4DD58CC-D04C-4CAC-ABA9-9B61F974D9B6}" destId="{38819648-81E1-4C41-AE33-3EC2030E9638}" srcOrd="6" destOrd="0" presId="urn:microsoft.com/office/officeart/2005/8/layout/vProcess5"/>
    <dgm:cxn modelId="{BD42E981-CC47-4351-B1E6-D157CBE35BBD}" type="presParOf" srcId="{F4DD58CC-D04C-4CAC-ABA9-9B61F974D9B6}" destId="{79AF4F00-7F16-4FCA-9E2B-07131855384F}" srcOrd="7" destOrd="0" presId="urn:microsoft.com/office/officeart/2005/8/layout/vProcess5"/>
    <dgm:cxn modelId="{F4B9D0EC-981E-4C12-843E-3155E3D1CE67}" type="presParOf" srcId="{F4DD58CC-D04C-4CAC-ABA9-9B61F974D9B6}" destId="{D6FF49E3-3A8A-434C-BCF9-33F1CCED461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30ED8-82C1-4B65-A03D-3C6259C188CC}">
      <dsp:nvSpPr>
        <dsp:cNvPr id="0" name=""/>
        <dsp:cNvSpPr/>
      </dsp:nvSpPr>
      <dsp:spPr>
        <a:xfrm>
          <a:off x="0" y="0"/>
          <a:ext cx="4550615" cy="15915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We think each participant would like to collect stories / develop case studies with people they engage with or support and be involved in helping us understand the reasons why some young people and families struggle to attend well – and how to overcome barriers and challenges. </a:t>
          </a:r>
          <a:endParaRPr lang="en-US" sz="1300" kern="1200" dirty="0">
            <a:latin typeface="Arial" panose="020B0604020202020204" pitchFamily="34" charset="0"/>
            <a:cs typeface="Arial" panose="020B0604020202020204" pitchFamily="34" charset="0"/>
          </a:endParaRPr>
        </a:p>
      </dsp:txBody>
      <dsp:txXfrm>
        <a:off x="46614" y="46614"/>
        <a:ext cx="2833246" cy="1498286"/>
      </dsp:txXfrm>
    </dsp:sp>
    <dsp:sp modelId="{FADF754D-3D77-4385-8C1F-9067FCE5A034}">
      <dsp:nvSpPr>
        <dsp:cNvPr id="0" name=""/>
        <dsp:cNvSpPr/>
      </dsp:nvSpPr>
      <dsp:spPr>
        <a:xfrm>
          <a:off x="401524" y="1856766"/>
          <a:ext cx="4550615" cy="15915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We all seem especially interested to know about those young people who have been, are or might be at highest risk of becoming persistently or severely absent. We also want to know how young people / families in these situations have or could turn things around for the better.</a:t>
          </a:r>
          <a:endParaRPr lang="en-US" sz="1300" kern="1200" dirty="0">
            <a:latin typeface="Arial" panose="020B0604020202020204" pitchFamily="34" charset="0"/>
            <a:cs typeface="Arial" panose="020B0604020202020204" pitchFamily="34" charset="0"/>
          </a:endParaRPr>
        </a:p>
      </dsp:txBody>
      <dsp:txXfrm>
        <a:off x="448138" y="1903380"/>
        <a:ext cx="3021378" cy="1498286"/>
      </dsp:txXfrm>
    </dsp:sp>
    <dsp:sp modelId="{3D836529-3A67-4BDD-8CBC-462D9BF86A62}">
      <dsp:nvSpPr>
        <dsp:cNvPr id="0" name=""/>
        <dsp:cNvSpPr/>
      </dsp:nvSpPr>
      <dsp:spPr>
        <a:xfrm>
          <a:off x="803049" y="3713533"/>
          <a:ext cx="4550615" cy="15915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We will focus on this in our next session together and think about how, when, where and with whom we might collect stories have confident conversations and build our understanding.</a:t>
          </a:r>
          <a:endParaRPr lang="en-US" sz="1300" kern="1200" dirty="0">
            <a:latin typeface="Arial" panose="020B0604020202020204" pitchFamily="34" charset="0"/>
            <a:cs typeface="Arial" panose="020B0604020202020204" pitchFamily="34" charset="0"/>
          </a:endParaRPr>
        </a:p>
      </dsp:txBody>
      <dsp:txXfrm>
        <a:off x="849663" y="3760147"/>
        <a:ext cx="3021378" cy="1498286"/>
      </dsp:txXfrm>
    </dsp:sp>
    <dsp:sp modelId="{44275F7E-7566-4282-8607-1639F39EEF86}">
      <dsp:nvSpPr>
        <dsp:cNvPr id="0" name=""/>
        <dsp:cNvSpPr/>
      </dsp:nvSpPr>
      <dsp:spPr>
        <a:xfrm>
          <a:off x="3516130" y="1206898"/>
          <a:ext cx="1034484" cy="10344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3748889" y="1206898"/>
        <a:ext cx="568966" cy="778449"/>
      </dsp:txXfrm>
    </dsp:sp>
    <dsp:sp modelId="{751B86D6-94BC-49EF-8841-11F65C3DCCE2}">
      <dsp:nvSpPr>
        <dsp:cNvPr id="0" name=""/>
        <dsp:cNvSpPr/>
      </dsp:nvSpPr>
      <dsp:spPr>
        <a:xfrm>
          <a:off x="3917655" y="3053055"/>
          <a:ext cx="1034484" cy="10344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150414" y="3053055"/>
        <a:ext cx="568966" cy="77844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94B4B-701D-4342-B730-C5D4F9753C57}" type="datetimeFigureOut">
              <a:rPr lang="en-GB" smtClean="0"/>
              <a:t>19/02/2024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48966-9E77-453A-AE9F-F1EAB5C36055}" type="slidenum">
              <a:rPr lang="en-GB" smtClean="0"/>
              <a:t>‹#›</a:t>
            </a:fld>
            <a:endParaRPr lang="en-GB" dirty="0"/>
          </a:p>
        </p:txBody>
      </p:sp>
    </p:spTree>
    <p:extLst>
      <p:ext uri="{BB962C8B-B14F-4D97-AF65-F5344CB8AC3E}">
        <p14:creationId xmlns:p14="http://schemas.microsoft.com/office/powerpoint/2010/main" val="1454001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he-sra.org.uk/SRA/SRA/Blog/Methodsforlivedexperienceresearch.aspx"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researchcentres.city.ac.uk/__data/assets/pdf_file/0004/595318/Understanding-Lived-Experience-FINAL-v3-updated.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he-sra.org.uk/SRA/SRA/Blog/Methodsforlivedexperienceresearch.aspx"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researchcentres.city.ac.uk/__data/assets/pdf_file/0004/595318/Understanding-Lived-Experience-FINAL-v3-updated.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outhbankprimary.co.uk/attendanc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edcar-cleveland.gov.uk/youth-services/about-youth-club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arliamentlive.tv/event/index/5d8ce230-b93b-48ee-892a-686599f1a7e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E19437-FDA2-49B3-9BFD-F15B7D886572}" type="slidenum">
              <a:rPr lang="en-GB" smtClean="0"/>
              <a:t>2</a:t>
            </a:fld>
            <a:endParaRPr lang="en-GB" dirty="0"/>
          </a:p>
        </p:txBody>
      </p:sp>
    </p:spTree>
    <p:extLst>
      <p:ext uri="{BB962C8B-B14F-4D97-AF65-F5344CB8AC3E}">
        <p14:creationId xmlns:p14="http://schemas.microsoft.com/office/powerpoint/2010/main" val="3558213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Quote 1: source </a:t>
            </a:r>
            <a:r>
              <a:rPr lang="en-GB" dirty="0">
                <a:hlinkClick r:id="rId3"/>
              </a:rPr>
              <a:t>Methods for lived experience research (the-sra.org.uk)</a:t>
            </a:r>
            <a:endParaRPr lang="en-GB" dirty="0"/>
          </a:p>
          <a:p>
            <a:endParaRPr lang="en-GB" dirty="0"/>
          </a:p>
          <a:p>
            <a:r>
              <a:rPr lang="en-GB" dirty="0"/>
              <a:t>Research methods: Example only </a:t>
            </a:r>
            <a:r>
              <a:rPr lang="en-GB" dirty="0">
                <a:hlinkClick r:id="rId4"/>
              </a:rPr>
              <a:t>Centre for Food Policy Highlights of 2019 (city.ac.uk)</a:t>
            </a:r>
            <a:endParaRPr lang="en-GB" dirty="0"/>
          </a:p>
          <a:p>
            <a:endParaRPr lang="en-GB" dirty="0"/>
          </a:p>
          <a:p>
            <a:r>
              <a:rPr lang="en-GB" dirty="0"/>
              <a:t>A wide range of qualitative methods is available to provide evidence of people’s lived experience </a:t>
            </a:r>
            <a:r>
              <a:rPr lang="en-GB" i="1" dirty="0"/>
              <a:t>of food environments</a:t>
            </a:r>
            <a:r>
              <a:rPr lang="en-GB" dirty="0"/>
              <a:t>, including in-depth interviews, photo elicitation, go-along tours, community observation, group model building, and co-design methodologies. Each method has different potential for gaining insights into how people interact with </a:t>
            </a:r>
            <a:r>
              <a:rPr lang="en-GB" i="1" dirty="0"/>
              <a:t>food environments.’</a:t>
            </a:r>
          </a:p>
          <a:p>
            <a:endParaRPr lang="en-GB" dirty="0"/>
          </a:p>
          <a:p>
            <a:r>
              <a:rPr lang="en-GB" dirty="0"/>
              <a:t>Quote 2: </a:t>
            </a:r>
          </a:p>
        </p:txBody>
      </p:sp>
      <p:sp>
        <p:nvSpPr>
          <p:cNvPr id="4" name="Slide Number Placeholder 3"/>
          <p:cNvSpPr>
            <a:spLocks noGrp="1"/>
          </p:cNvSpPr>
          <p:nvPr>
            <p:ph type="sldNum" sz="quarter" idx="5"/>
          </p:nvPr>
        </p:nvSpPr>
        <p:spPr/>
        <p:txBody>
          <a:bodyPr/>
          <a:lstStyle/>
          <a:p>
            <a:fld id="{D9E48966-9E77-453A-AE9F-F1EAB5C36055}" type="slidenum">
              <a:rPr lang="en-GB" smtClean="0"/>
              <a:t>23</a:t>
            </a:fld>
            <a:endParaRPr lang="en-GB" dirty="0"/>
          </a:p>
        </p:txBody>
      </p:sp>
    </p:spTree>
    <p:extLst>
      <p:ext uri="{BB962C8B-B14F-4D97-AF65-F5344CB8AC3E}">
        <p14:creationId xmlns:p14="http://schemas.microsoft.com/office/powerpoint/2010/main" val="2566664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Quote 1: source </a:t>
            </a:r>
            <a:r>
              <a:rPr lang="en-GB" dirty="0">
                <a:hlinkClick r:id="rId3"/>
              </a:rPr>
              <a:t>Methods for lived experience research (the-sra.org.uk)</a:t>
            </a:r>
            <a:endParaRPr lang="en-GB" dirty="0"/>
          </a:p>
          <a:p>
            <a:endParaRPr lang="en-GB" dirty="0"/>
          </a:p>
          <a:p>
            <a:r>
              <a:rPr lang="en-GB" dirty="0"/>
              <a:t>Research methods: Example only </a:t>
            </a:r>
            <a:r>
              <a:rPr lang="en-GB" dirty="0">
                <a:hlinkClick r:id="rId4"/>
              </a:rPr>
              <a:t>Centre for Food Policy Highlights of 2019 (city.ac.uk)</a:t>
            </a:r>
            <a:endParaRPr lang="en-GB" dirty="0"/>
          </a:p>
          <a:p>
            <a:endParaRPr lang="en-GB" dirty="0"/>
          </a:p>
          <a:p>
            <a:r>
              <a:rPr lang="en-GB" dirty="0"/>
              <a:t>A wide range of qualitative methods is available to provide evidence of people’s lived experience </a:t>
            </a:r>
            <a:r>
              <a:rPr lang="en-GB" i="1" dirty="0"/>
              <a:t>of food environments</a:t>
            </a:r>
            <a:r>
              <a:rPr lang="en-GB" dirty="0"/>
              <a:t>, including in-depth interviews, photo elicitation, go-along tours, community observation, group model building, and co-design methodologies. Each method has different potential for gaining insights into how people interact with </a:t>
            </a:r>
            <a:r>
              <a:rPr lang="en-GB" i="1" dirty="0"/>
              <a:t>food environments.’</a:t>
            </a:r>
          </a:p>
          <a:p>
            <a:endParaRPr lang="en-GB" dirty="0"/>
          </a:p>
          <a:p>
            <a:r>
              <a:rPr lang="en-GB" dirty="0"/>
              <a:t>Quote 2: </a:t>
            </a:r>
          </a:p>
        </p:txBody>
      </p:sp>
      <p:sp>
        <p:nvSpPr>
          <p:cNvPr id="4" name="Slide Number Placeholder 3"/>
          <p:cNvSpPr>
            <a:spLocks noGrp="1"/>
          </p:cNvSpPr>
          <p:nvPr>
            <p:ph type="sldNum" sz="quarter" idx="5"/>
          </p:nvPr>
        </p:nvSpPr>
        <p:spPr/>
        <p:txBody>
          <a:bodyPr/>
          <a:lstStyle/>
          <a:p>
            <a:fld id="{D9E48966-9E77-453A-AE9F-F1EAB5C36055}" type="slidenum">
              <a:rPr lang="en-GB" smtClean="0"/>
              <a:t>24</a:t>
            </a:fld>
            <a:endParaRPr lang="en-GB" dirty="0"/>
          </a:p>
        </p:txBody>
      </p:sp>
    </p:spTree>
    <p:extLst>
      <p:ext uri="{BB962C8B-B14F-4D97-AF65-F5344CB8AC3E}">
        <p14:creationId xmlns:p14="http://schemas.microsoft.com/office/powerpoint/2010/main" val="3426025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Attendance | South Bank Primary School</a:t>
            </a:r>
            <a:endParaRPr lang="en-GB" dirty="0"/>
          </a:p>
        </p:txBody>
      </p:sp>
      <p:sp>
        <p:nvSpPr>
          <p:cNvPr id="4" name="Slide Number Placeholder 3"/>
          <p:cNvSpPr>
            <a:spLocks noGrp="1"/>
          </p:cNvSpPr>
          <p:nvPr>
            <p:ph type="sldNum" sz="quarter" idx="5"/>
          </p:nvPr>
        </p:nvSpPr>
        <p:spPr/>
        <p:txBody>
          <a:bodyPr/>
          <a:lstStyle/>
          <a:p>
            <a:fld id="{D9E48966-9E77-453A-AE9F-F1EAB5C36055}" type="slidenum">
              <a:rPr lang="en-GB" smtClean="0"/>
              <a:t>26</a:t>
            </a:fld>
            <a:endParaRPr lang="en-GB" dirty="0"/>
          </a:p>
        </p:txBody>
      </p:sp>
    </p:spTree>
    <p:extLst>
      <p:ext uri="{BB962C8B-B14F-4D97-AF65-F5344CB8AC3E}">
        <p14:creationId xmlns:p14="http://schemas.microsoft.com/office/powerpoint/2010/main" val="926804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 </a:t>
            </a:r>
            <a:r>
              <a:rPr lang="en-GB" dirty="0">
                <a:hlinkClick r:id="rId3"/>
              </a:rPr>
              <a:t>About youth clubs | Redcar and Cleveland (redcar-cleveland.gov.uk)</a:t>
            </a:r>
            <a:endParaRPr lang="en-GB" dirty="0"/>
          </a:p>
        </p:txBody>
      </p:sp>
      <p:sp>
        <p:nvSpPr>
          <p:cNvPr id="4" name="Slide Number Placeholder 3"/>
          <p:cNvSpPr>
            <a:spLocks noGrp="1"/>
          </p:cNvSpPr>
          <p:nvPr>
            <p:ph type="sldNum" sz="quarter" idx="5"/>
          </p:nvPr>
        </p:nvSpPr>
        <p:spPr/>
        <p:txBody>
          <a:bodyPr/>
          <a:lstStyle/>
          <a:p>
            <a:fld id="{D9E48966-9E77-453A-AE9F-F1EAB5C36055}" type="slidenum">
              <a:rPr lang="en-GB" smtClean="0"/>
              <a:t>28</a:t>
            </a:fld>
            <a:endParaRPr lang="en-GB" dirty="0"/>
          </a:p>
        </p:txBody>
      </p:sp>
    </p:spTree>
    <p:extLst>
      <p:ext uri="{BB962C8B-B14F-4D97-AF65-F5344CB8AC3E}">
        <p14:creationId xmlns:p14="http://schemas.microsoft.com/office/powerpoint/2010/main" val="1646741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of quote: Early Help Team</a:t>
            </a:r>
          </a:p>
        </p:txBody>
      </p:sp>
      <p:sp>
        <p:nvSpPr>
          <p:cNvPr id="4" name="Slide Number Placeholder 3"/>
          <p:cNvSpPr>
            <a:spLocks noGrp="1"/>
          </p:cNvSpPr>
          <p:nvPr>
            <p:ph type="sldNum" sz="quarter" idx="5"/>
          </p:nvPr>
        </p:nvSpPr>
        <p:spPr/>
        <p:txBody>
          <a:bodyPr/>
          <a:lstStyle/>
          <a:p>
            <a:fld id="{D9E48966-9E77-453A-AE9F-F1EAB5C36055}" type="slidenum">
              <a:rPr lang="en-GB" smtClean="0"/>
              <a:t>32</a:t>
            </a:fld>
            <a:endParaRPr lang="en-GB" dirty="0"/>
          </a:p>
        </p:txBody>
      </p:sp>
    </p:spTree>
    <p:extLst>
      <p:ext uri="{BB962C8B-B14F-4D97-AF65-F5344CB8AC3E}">
        <p14:creationId xmlns:p14="http://schemas.microsoft.com/office/powerpoint/2010/main" val="2533683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Extra note</a:t>
            </a:r>
          </a:p>
          <a:p>
            <a:endParaRPr lang="en-GB" dirty="0"/>
          </a:p>
          <a:p>
            <a:r>
              <a:rPr lang="en-GB" dirty="0"/>
              <a:t>It would be useful somehow to explain to children and young people what cannot change within schools so that they understand what teachers have to provide. But how do we make this something conversational that a young person can talk to another young person about i.e. not having a professional tell them how things are or have to be?</a:t>
            </a:r>
          </a:p>
          <a:p>
            <a:endParaRPr lang="en-GB" dirty="0"/>
          </a:p>
        </p:txBody>
      </p:sp>
      <p:sp>
        <p:nvSpPr>
          <p:cNvPr id="4" name="Slide Number Placeholder 3"/>
          <p:cNvSpPr>
            <a:spLocks noGrp="1"/>
          </p:cNvSpPr>
          <p:nvPr>
            <p:ph type="sldNum" sz="quarter" idx="5"/>
          </p:nvPr>
        </p:nvSpPr>
        <p:spPr/>
        <p:txBody>
          <a:bodyPr/>
          <a:lstStyle/>
          <a:p>
            <a:fld id="{D9E48966-9E77-453A-AE9F-F1EAB5C36055}" type="slidenum">
              <a:rPr lang="en-GB" smtClean="0"/>
              <a:t>35</a:t>
            </a:fld>
            <a:endParaRPr lang="en-GB" dirty="0"/>
          </a:p>
        </p:txBody>
      </p:sp>
    </p:spTree>
    <p:extLst>
      <p:ext uri="{BB962C8B-B14F-4D97-AF65-F5344CB8AC3E}">
        <p14:creationId xmlns:p14="http://schemas.microsoft.com/office/powerpoint/2010/main" val="1932503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E48966-9E77-453A-AE9F-F1EAB5C36055}" type="slidenum">
              <a:rPr lang="en-GB" smtClean="0"/>
              <a:t>37</a:t>
            </a:fld>
            <a:endParaRPr lang="en-GB" dirty="0"/>
          </a:p>
        </p:txBody>
      </p:sp>
    </p:spTree>
    <p:extLst>
      <p:ext uri="{BB962C8B-B14F-4D97-AF65-F5344CB8AC3E}">
        <p14:creationId xmlns:p14="http://schemas.microsoft.com/office/powerpoint/2010/main" val="4146333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Extra note</a:t>
            </a:r>
          </a:p>
          <a:p>
            <a:endParaRPr lang="en-GB" dirty="0"/>
          </a:p>
          <a:p>
            <a:r>
              <a:rPr lang="en-GB" dirty="0"/>
              <a:t>The group started by saying that they felt there were too many rules and that they felt there was a lack of support for children with trauma, that secondary staff have disengaged lately and that it is difficult to establish a working relationship.</a:t>
            </a:r>
          </a:p>
          <a:p>
            <a:endParaRPr lang="en-GB" dirty="0"/>
          </a:p>
          <a:p>
            <a:r>
              <a:rPr lang="en-GB" dirty="0"/>
              <a:t>In primary schools they struggle with morning routine, breakfast.</a:t>
            </a:r>
          </a:p>
          <a:p>
            <a:endParaRPr lang="en-GB" dirty="0"/>
          </a:p>
          <a:p>
            <a:r>
              <a:rPr lang="en-GB" dirty="0"/>
              <a:t>School and attendance is discussed during missing interviews.</a:t>
            </a:r>
          </a:p>
        </p:txBody>
      </p:sp>
      <p:sp>
        <p:nvSpPr>
          <p:cNvPr id="4" name="Slide Number Placeholder 3"/>
          <p:cNvSpPr>
            <a:spLocks noGrp="1"/>
          </p:cNvSpPr>
          <p:nvPr>
            <p:ph type="sldNum" sz="quarter" idx="5"/>
          </p:nvPr>
        </p:nvSpPr>
        <p:spPr/>
        <p:txBody>
          <a:bodyPr/>
          <a:lstStyle/>
          <a:p>
            <a:fld id="{D9E48966-9E77-453A-AE9F-F1EAB5C36055}" type="slidenum">
              <a:rPr lang="en-GB" smtClean="0"/>
              <a:t>40</a:t>
            </a:fld>
            <a:endParaRPr lang="en-GB" dirty="0"/>
          </a:p>
        </p:txBody>
      </p:sp>
    </p:spTree>
    <p:extLst>
      <p:ext uri="{BB962C8B-B14F-4D97-AF65-F5344CB8AC3E}">
        <p14:creationId xmlns:p14="http://schemas.microsoft.com/office/powerpoint/2010/main" val="2426909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Extra note</a:t>
            </a:r>
          </a:p>
          <a:p>
            <a:endParaRPr lang="en-GB" dirty="0"/>
          </a:p>
          <a:p>
            <a:r>
              <a:rPr lang="en-GB" dirty="0"/>
              <a:t>The group started by saying that they felt there were too many rules and that they felt there was a lack of support for children with trauma, that secondary staff have disengaged lately and that it is difficult to establish a working relationship.</a:t>
            </a:r>
          </a:p>
          <a:p>
            <a:endParaRPr lang="en-GB" dirty="0"/>
          </a:p>
          <a:p>
            <a:r>
              <a:rPr lang="en-GB" dirty="0"/>
              <a:t>In primary schools they struggle with morning routine, breakfast.</a:t>
            </a:r>
          </a:p>
          <a:p>
            <a:endParaRPr lang="en-GB" dirty="0"/>
          </a:p>
          <a:p>
            <a:r>
              <a:rPr lang="en-GB" dirty="0"/>
              <a:t>School and attendance is discussed during missing interviews.</a:t>
            </a:r>
          </a:p>
        </p:txBody>
      </p:sp>
      <p:sp>
        <p:nvSpPr>
          <p:cNvPr id="4" name="Slide Number Placeholder 3"/>
          <p:cNvSpPr>
            <a:spLocks noGrp="1"/>
          </p:cNvSpPr>
          <p:nvPr>
            <p:ph type="sldNum" sz="quarter" idx="5"/>
          </p:nvPr>
        </p:nvSpPr>
        <p:spPr/>
        <p:txBody>
          <a:bodyPr/>
          <a:lstStyle/>
          <a:p>
            <a:fld id="{D9E48966-9E77-453A-AE9F-F1EAB5C36055}" type="slidenum">
              <a:rPr lang="en-GB" smtClean="0"/>
              <a:t>42</a:t>
            </a:fld>
            <a:endParaRPr lang="en-GB" dirty="0"/>
          </a:p>
        </p:txBody>
      </p:sp>
    </p:spTree>
    <p:extLst>
      <p:ext uri="{BB962C8B-B14F-4D97-AF65-F5344CB8AC3E}">
        <p14:creationId xmlns:p14="http://schemas.microsoft.com/office/powerpoint/2010/main" val="217214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E19437-FDA2-49B3-9BFD-F15B7D886572}" type="slidenum">
              <a:rPr lang="en-GB" smtClean="0"/>
              <a:t>44</a:t>
            </a:fld>
            <a:endParaRPr lang="en-GB" dirty="0"/>
          </a:p>
        </p:txBody>
      </p:sp>
    </p:spTree>
    <p:extLst>
      <p:ext uri="{BB962C8B-B14F-4D97-AF65-F5344CB8AC3E}">
        <p14:creationId xmlns:p14="http://schemas.microsoft.com/office/powerpoint/2010/main" val="413471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E19437-FDA2-49B3-9BFD-F15B7D886572}" type="slidenum">
              <a:rPr lang="en-GB" smtClean="0"/>
              <a:t>3</a:t>
            </a:fld>
            <a:endParaRPr lang="en-GB" dirty="0"/>
          </a:p>
        </p:txBody>
      </p:sp>
    </p:spTree>
    <p:extLst>
      <p:ext uri="{BB962C8B-B14F-4D97-AF65-F5344CB8AC3E}">
        <p14:creationId xmlns:p14="http://schemas.microsoft.com/office/powerpoint/2010/main" val="109010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E19437-FDA2-49B3-9BFD-F15B7D886572}" type="slidenum">
              <a:rPr lang="en-GB" smtClean="0"/>
              <a:t>45</a:t>
            </a:fld>
            <a:endParaRPr lang="en-GB" dirty="0"/>
          </a:p>
        </p:txBody>
      </p:sp>
    </p:spTree>
    <p:extLst>
      <p:ext uri="{BB962C8B-B14F-4D97-AF65-F5344CB8AC3E}">
        <p14:creationId xmlns:p14="http://schemas.microsoft.com/office/powerpoint/2010/main" val="778060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E19437-FDA2-49B3-9BFD-F15B7D886572}" type="slidenum">
              <a:rPr lang="en-GB" smtClean="0"/>
              <a:t>46</a:t>
            </a:fld>
            <a:endParaRPr lang="en-GB" dirty="0"/>
          </a:p>
        </p:txBody>
      </p:sp>
    </p:spTree>
    <p:extLst>
      <p:ext uri="{BB962C8B-B14F-4D97-AF65-F5344CB8AC3E}">
        <p14:creationId xmlns:p14="http://schemas.microsoft.com/office/powerpoint/2010/main" val="3815940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E19437-FDA2-49B3-9BFD-F15B7D886572}" type="slidenum">
              <a:rPr lang="en-GB" smtClean="0"/>
              <a:t>4</a:t>
            </a:fld>
            <a:endParaRPr lang="en-GB" dirty="0"/>
          </a:p>
        </p:txBody>
      </p:sp>
    </p:spTree>
    <p:extLst>
      <p:ext uri="{BB962C8B-B14F-4D97-AF65-F5344CB8AC3E}">
        <p14:creationId xmlns:p14="http://schemas.microsoft.com/office/powerpoint/2010/main" val="156447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1:  we might seek to design the conversation scripts and be clear about who we wish to listen and talk to, why, when and how we capture and share the insights for the Project.</a:t>
            </a:r>
          </a:p>
          <a:p>
            <a:endParaRPr lang="en-GB" dirty="0"/>
          </a:p>
        </p:txBody>
      </p:sp>
      <p:sp>
        <p:nvSpPr>
          <p:cNvPr id="4" name="Slide Number Placeholder 3"/>
          <p:cNvSpPr>
            <a:spLocks noGrp="1"/>
          </p:cNvSpPr>
          <p:nvPr>
            <p:ph type="sldNum" sz="quarter" idx="5"/>
          </p:nvPr>
        </p:nvSpPr>
        <p:spPr/>
        <p:txBody>
          <a:bodyPr/>
          <a:lstStyle/>
          <a:p>
            <a:fld id="{D9E48966-9E77-453A-AE9F-F1EAB5C36055}" type="slidenum">
              <a:rPr lang="en-GB" smtClean="0"/>
              <a:t>7</a:t>
            </a:fld>
            <a:endParaRPr lang="en-GB" dirty="0"/>
          </a:p>
        </p:txBody>
      </p:sp>
    </p:spTree>
    <p:extLst>
      <p:ext uri="{BB962C8B-B14F-4D97-AF65-F5344CB8AC3E}">
        <p14:creationId xmlns:p14="http://schemas.microsoft.com/office/powerpoint/2010/main" val="2378914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E48966-9E77-453A-AE9F-F1EAB5C36055}" type="slidenum">
              <a:rPr lang="en-GB" smtClean="0"/>
              <a:t>8</a:t>
            </a:fld>
            <a:endParaRPr lang="en-GB" dirty="0"/>
          </a:p>
        </p:txBody>
      </p:sp>
    </p:spTree>
    <p:extLst>
      <p:ext uri="{BB962C8B-B14F-4D97-AF65-F5344CB8AC3E}">
        <p14:creationId xmlns:p14="http://schemas.microsoft.com/office/powerpoint/2010/main" val="3696879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Parliamentlive.tv - Education Committee</a:t>
            </a:r>
            <a:endParaRPr lang="en-GB" dirty="0"/>
          </a:p>
        </p:txBody>
      </p:sp>
      <p:sp>
        <p:nvSpPr>
          <p:cNvPr id="4" name="Slide Number Placeholder 3"/>
          <p:cNvSpPr>
            <a:spLocks noGrp="1"/>
          </p:cNvSpPr>
          <p:nvPr>
            <p:ph type="sldNum" sz="quarter" idx="5"/>
          </p:nvPr>
        </p:nvSpPr>
        <p:spPr/>
        <p:txBody>
          <a:bodyPr/>
          <a:lstStyle/>
          <a:p>
            <a:fld id="{432697EA-969F-4DCB-AA0B-9578A1C0450B}" type="slidenum">
              <a:rPr lang="en-US" smtClean="0"/>
              <a:t>12</a:t>
            </a:fld>
            <a:endParaRPr lang="en-US"/>
          </a:p>
        </p:txBody>
      </p:sp>
    </p:spTree>
    <p:extLst>
      <p:ext uri="{BB962C8B-B14F-4D97-AF65-F5344CB8AC3E}">
        <p14:creationId xmlns:p14="http://schemas.microsoft.com/office/powerpoint/2010/main" val="3879167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VEMT = vulnerable, exploited, missing , trafficked</a:t>
            </a:r>
          </a:p>
          <a:p>
            <a:r>
              <a:rPr lang="en-GB" dirty="0"/>
              <a:t>NEET = Not in Education, Employment or Training</a:t>
            </a:r>
          </a:p>
        </p:txBody>
      </p:sp>
      <p:sp>
        <p:nvSpPr>
          <p:cNvPr id="4" name="Slide Number Placeholder 3"/>
          <p:cNvSpPr>
            <a:spLocks noGrp="1"/>
          </p:cNvSpPr>
          <p:nvPr>
            <p:ph type="sldNum" sz="quarter" idx="5"/>
          </p:nvPr>
        </p:nvSpPr>
        <p:spPr/>
        <p:txBody>
          <a:bodyPr/>
          <a:lstStyle/>
          <a:p>
            <a:fld id="{83E19437-FDA2-49B3-9BFD-F15B7D886572}" type="slidenum">
              <a:rPr lang="en-GB" smtClean="0"/>
              <a:t>14</a:t>
            </a:fld>
            <a:endParaRPr lang="en-GB" dirty="0"/>
          </a:p>
        </p:txBody>
      </p:sp>
    </p:spTree>
    <p:extLst>
      <p:ext uri="{BB962C8B-B14F-4D97-AF65-F5344CB8AC3E}">
        <p14:creationId xmlns:p14="http://schemas.microsoft.com/office/powerpoint/2010/main" val="3962695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E19437-FDA2-49B3-9BFD-F15B7D886572}" type="slidenum">
              <a:rPr lang="en-GB" smtClean="0"/>
              <a:t>15</a:t>
            </a:fld>
            <a:endParaRPr lang="en-GB" dirty="0"/>
          </a:p>
        </p:txBody>
      </p:sp>
    </p:spTree>
    <p:extLst>
      <p:ext uri="{BB962C8B-B14F-4D97-AF65-F5344CB8AC3E}">
        <p14:creationId xmlns:p14="http://schemas.microsoft.com/office/powerpoint/2010/main" val="30285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SEMH = Social, emotional and mental health</a:t>
            </a:r>
          </a:p>
        </p:txBody>
      </p:sp>
      <p:sp>
        <p:nvSpPr>
          <p:cNvPr id="4" name="Slide Number Placeholder 3"/>
          <p:cNvSpPr>
            <a:spLocks noGrp="1"/>
          </p:cNvSpPr>
          <p:nvPr>
            <p:ph type="sldNum" sz="quarter" idx="5"/>
          </p:nvPr>
        </p:nvSpPr>
        <p:spPr/>
        <p:txBody>
          <a:bodyPr/>
          <a:lstStyle/>
          <a:p>
            <a:fld id="{83E19437-FDA2-49B3-9BFD-F15B7D886572}" type="slidenum">
              <a:rPr lang="en-GB" smtClean="0"/>
              <a:t>16</a:t>
            </a:fld>
            <a:endParaRPr lang="en-GB" dirty="0"/>
          </a:p>
        </p:txBody>
      </p:sp>
    </p:spTree>
    <p:extLst>
      <p:ext uri="{BB962C8B-B14F-4D97-AF65-F5344CB8AC3E}">
        <p14:creationId xmlns:p14="http://schemas.microsoft.com/office/powerpoint/2010/main" val="700114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2/19/2024</a:t>
            </a:fld>
            <a:endParaRPr lang="en-US" dirty="0"/>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dirty="0"/>
          </a:p>
        </p:txBody>
      </p:sp>
    </p:spTree>
    <p:extLst>
      <p:ext uri="{BB962C8B-B14F-4D97-AF65-F5344CB8AC3E}">
        <p14:creationId xmlns:p14="http://schemas.microsoft.com/office/powerpoint/2010/main" val="3864213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2/19/2024</a:t>
            </a:fld>
            <a:endParaRPr lang="en-US" dirty="0"/>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dirty="0"/>
          </a:p>
        </p:txBody>
      </p:sp>
    </p:spTree>
    <p:extLst>
      <p:ext uri="{BB962C8B-B14F-4D97-AF65-F5344CB8AC3E}">
        <p14:creationId xmlns:p14="http://schemas.microsoft.com/office/powerpoint/2010/main" val="286759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dirty="0">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2/19/2024</a:t>
            </a:fld>
            <a:endParaRPr lang="en-US" dirty="0"/>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dirty="0"/>
          </a:p>
        </p:txBody>
      </p:sp>
    </p:spTree>
    <p:extLst>
      <p:ext uri="{BB962C8B-B14F-4D97-AF65-F5344CB8AC3E}">
        <p14:creationId xmlns:p14="http://schemas.microsoft.com/office/powerpoint/2010/main" val="91467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2/19/2024</a:t>
            </a:fld>
            <a:endParaRPr lang="en-US" dirty="0"/>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dirty="0"/>
          </a:p>
        </p:txBody>
      </p:sp>
    </p:spTree>
    <p:extLst>
      <p:ext uri="{BB962C8B-B14F-4D97-AF65-F5344CB8AC3E}">
        <p14:creationId xmlns:p14="http://schemas.microsoft.com/office/powerpoint/2010/main" val="186257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2/19/2024</a:t>
            </a:fld>
            <a:endParaRPr lang="en-US" dirty="0"/>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dirty="0"/>
          </a:p>
        </p:txBody>
      </p:sp>
    </p:spTree>
    <p:extLst>
      <p:ext uri="{BB962C8B-B14F-4D97-AF65-F5344CB8AC3E}">
        <p14:creationId xmlns:p14="http://schemas.microsoft.com/office/powerpoint/2010/main" val="1900384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dirty="0">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2/19/2024</a:t>
            </a:fld>
            <a:endParaRPr lang="en-US" dirty="0"/>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dirty="0"/>
          </a:p>
        </p:txBody>
      </p:sp>
    </p:spTree>
    <p:extLst>
      <p:ext uri="{BB962C8B-B14F-4D97-AF65-F5344CB8AC3E}">
        <p14:creationId xmlns:p14="http://schemas.microsoft.com/office/powerpoint/2010/main" val="45876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dirty="0">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2/19/2024</a:t>
            </a:fld>
            <a:endParaRPr lang="en-US" dirty="0"/>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dirty="0"/>
          </a:p>
        </p:txBody>
      </p:sp>
    </p:spTree>
    <p:extLst>
      <p:ext uri="{BB962C8B-B14F-4D97-AF65-F5344CB8AC3E}">
        <p14:creationId xmlns:p14="http://schemas.microsoft.com/office/powerpoint/2010/main" val="142922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2/19/2024</a:t>
            </a:fld>
            <a:endParaRPr lang="en-US" dirty="0"/>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dirty="0"/>
          </a:p>
        </p:txBody>
      </p:sp>
    </p:spTree>
    <p:extLst>
      <p:ext uri="{BB962C8B-B14F-4D97-AF65-F5344CB8AC3E}">
        <p14:creationId xmlns:p14="http://schemas.microsoft.com/office/powerpoint/2010/main" val="2468925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2/19/2024</a:t>
            </a:fld>
            <a:endParaRPr lang="en-US" dirty="0"/>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dirty="0"/>
          </a:p>
        </p:txBody>
      </p:sp>
    </p:spTree>
    <p:extLst>
      <p:ext uri="{BB962C8B-B14F-4D97-AF65-F5344CB8AC3E}">
        <p14:creationId xmlns:p14="http://schemas.microsoft.com/office/powerpoint/2010/main" val="145866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dirty="0">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2/19/2024</a:t>
            </a:fld>
            <a:endParaRPr lang="en-US" dirty="0"/>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dirty="0"/>
          </a:p>
        </p:txBody>
      </p:sp>
    </p:spTree>
    <p:extLst>
      <p:ext uri="{BB962C8B-B14F-4D97-AF65-F5344CB8AC3E}">
        <p14:creationId xmlns:p14="http://schemas.microsoft.com/office/powerpoint/2010/main" val="288502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dirty="0">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2/19/2024</a:t>
            </a:fld>
            <a:endParaRPr lang="en-US" dirty="0"/>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dirty="0"/>
          </a:p>
        </p:txBody>
      </p:sp>
    </p:spTree>
    <p:extLst>
      <p:ext uri="{BB962C8B-B14F-4D97-AF65-F5344CB8AC3E}">
        <p14:creationId xmlns:p14="http://schemas.microsoft.com/office/powerpoint/2010/main" val="2384011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dirty="0">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dirty="0"/>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2/19/2024</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186328689"/>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2" r:id="rId6"/>
    <p:sldLayoutId id="2147483667" r:id="rId7"/>
    <p:sldLayoutId id="2147483663" r:id="rId8"/>
    <p:sldLayoutId id="2147483664"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arliamentlive.tv/event/index/5d8ce230-b93b-48ee-892a-686599f1a7ee" TargetMode="External"/><Relationship Id="rId2" Type="http://schemas.openxmlformats.org/officeDocument/2006/relationships/hyperlink" Target="https://parliamentlive.tv/event/index/56982adc-8202-4653-ae0b-b51db42a9481?in=10:00:13&amp;_gl=1*151i2we*_ga*ODMxMzM1NzczLjE2NzgyODc2OTg.*_ga_L0NJWDWMGN*MTY4NDI0OTk0Mi40LjEuMTY4NDI0OTk2OS4zMy4wLjA." TargetMode="External"/><Relationship Id="rId1" Type="http://schemas.openxmlformats.org/officeDocument/2006/relationships/slideLayout" Target="../slideLayouts/slideLayout2.xml"/><Relationship Id="rId5" Type="http://schemas.openxmlformats.org/officeDocument/2006/relationships/hyperlink" Target="https://www.msn.com/en-gb/lifestyle/family/huge-number-of-children-miss-school-on-friday-because-their-parents-are-home/ar-AA18l4wi?ocid=winp1taskbar&amp;cvid=aa747fc5ba074088881ed542e5deb58b&amp;ei=61" TargetMode="External"/><Relationship Id="rId4" Type="http://schemas.openxmlformats.org/officeDocument/2006/relationships/hyperlink" Target="https://www.bbc.co.uk/news/uk-6503105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hyperlink" Target="mailto:Clare.Mahoney@redcar-cleveland.gov.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hyperlink" Target="mailto:Amanda.Olvanhill@redcar-cleveland.gov.u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6.xml.rels><?xml version="1.0" encoding="UTF-8" standalone="yes"?>
<Relationships xmlns="http://schemas.openxmlformats.org/package/2006/relationships"><Relationship Id="rId3" Type="http://schemas.openxmlformats.org/officeDocument/2006/relationships/hyperlink" Target="mailto:alan@skyblue.org.u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hyperlink" Target="http://www.skyblue.org.u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Background Fill">
            <a:extLst>
              <a:ext uri="{FF2B5EF4-FFF2-40B4-BE49-F238E27FC236}">
                <a16:creationId xmlns:a16="http://schemas.microsoft.com/office/drawing/2014/main" id="{06087813-B81F-42C4-A0EA-F9078FB61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dirty="0">
              <a:solidFill>
                <a:schemeClr val="tx1"/>
              </a:solidFill>
            </a:endParaRPr>
          </a:p>
        </p:txBody>
      </p:sp>
      <p:sp>
        <p:nvSpPr>
          <p:cNvPr id="26" name="Color Fill">
            <a:extLst>
              <a:ext uri="{FF2B5EF4-FFF2-40B4-BE49-F238E27FC236}">
                <a16:creationId xmlns:a16="http://schemas.microsoft.com/office/drawing/2014/main" id="{C4B295A1-75D3-4C3B-82E7-C5CFD80A7E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8" name="Group 27">
            <a:extLst>
              <a:ext uri="{FF2B5EF4-FFF2-40B4-BE49-F238E27FC236}">
                <a16:creationId xmlns:a16="http://schemas.microsoft.com/office/drawing/2014/main" id="{ED38D1D7-BA30-4FF3-A0CC-9E90BB9662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4625" y="0"/>
            <a:ext cx="5444327" cy="6734640"/>
            <a:chOff x="6744625" y="0"/>
            <a:chExt cx="5444327" cy="6734640"/>
          </a:xfrm>
        </p:grpSpPr>
        <p:sp>
          <p:nvSpPr>
            <p:cNvPr id="29" name="Graphic 9">
              <a:extLst>
                <a:ext uri="{FF2B5EF4-FFF2-40B4-BE49-F238E27FC236}">
                  <a16:creationId xmlns:a16="http://schemas.microsoft.com/office/drawing/2014/main" id="{A217CF63-2FBD-4FA2-838C-6287D9F54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4625" y="967196"/>
              <a:ext cx="2116766" cy="211676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30" name="Graphic 18">
              <a:extLst>
                <a:ext uri="{FF2B5EF4-FFF2-40B4-BE49-F238E27FC236}">
                  <a16:creationId xmlns:a16="http://schemas.microsoft.com/office/drawing/2014/main" id="{C8F9462C-D125-4450-B35D-6E680DD30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9618226" y="3599573"/>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dirty="0"/>
            </a:p>
          </p:txBody>
        </p:sp>
        <p:sp>
          <p:nvSpPr>
            <p:cNvPr id="31" name="Oval 30">
              <a:extLst>
                <a:ext uri="{FF2B5EF4-FFF2-40B4-BE49-F238E27FC236}">
                  <a16:creationId xmlns:a16="http://schemas.microsoft.com/office/drawing/2014/main" id="{6FA1A088-C133-4278-93CD-B7F518F32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6262" y="685620"/>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dirty="0">
                <a:solidFill>
                  <a:schemeClr val="tx1"/>
                </a:solidFill>
              </a:endParaRPr>
            </a:p>
          </p:txBody>
        </p:sp>
        <p:sp>
          <p:nvSpPr>
            <p:cNvPr id="32" name="Freeform: Shape 31">
              <a:extLst>
                <a:ext uri="{FF2B5EF4-FFF2-40B4-BE49-F238E27FC236}">
                  <a16:creationId xmlns:a16="http://schemas.microsoft.com/office/drawing/2014/main" id="{5731790C-9903-4B27-9B13-F9FFD286D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2849" y="0"/>
              <a:ext cx="1303285" cy="962498"/>
            </a:xfrm>
            <a:custGeom>
              <a:avLst/>
              <a:gdLst>
                <a:gd name="connsiteX0" fmla="*/ 0 w 1303285"/>
                <a:gd name="connsiteY0" fmla="*/ 0 h 962498"/>
                <a:gd name="connsiteX1" fmla="*/ 1303285 w 1303285"/>
                <a:gd name="connsiteY1" fmla="*/ 0 h 962498"/>
                <a:gd name="connsiteX2" fmla="*/ 1298420 w 1303285"/>
                <a:gd name="connsiteY2" fmla="*/ 67508 h 962498"/>
                <a:gd name="connsiteX3" fmla="*/ 651642 w 1303285"/>
                <a:gd name="connsiteY3" fmla="*/ 962498 h 962498"/>
                <a:gd name="connsiteX4" fmla="*/ 4865 w 1303285"/>
                <a:gd name="connsiteY4" fmla="*/ 67508 h 962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285" h="962498">
                  <a:moveTo>
                    <a:pt x="0" y="0"/>
                  </a:moveTo>
                  <a:lnTo>
                    <a:pt x="1303285" y="0"/>
                  </a:lnTo>
                  <a:lnTo>
                    <a:pt x="1298420" y="67508"/>
                  </a:lnTo>
                  <a:cubicBezTo>
                    <a:pt x="1226555" y="570204"/>
                    <a:pt x="651642" y="962498"/>
                    <a:pt x="651642" y="962498"/>
                  </a:cubicBezTo>
                  <a:cubicBezTo>
                    <a:pt x="651642" y="962498"/>
                    <a:pt x="76729" y="570204"/>
                    <a:pt x="4865" y="67508"/>
                  </a:cubicBezTo>
                  <a:close/>
                </a:path>
              </a:pathLst>
            </a:custGeom>
            <a:solidFill>
              <a:schemeClr val="bg2">
                <a:alpha val="34000"/>
              </a:schemeClr>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1A25AE1A-8F17-40E6-A1BB-ED8F665B7E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grpSp>
      <p:sp>
        <p:nvSpPr>
          <p:cNvPr id="35" name="Texture">
            <a:extLst>
              <a:ext uri="{FF2B5EF4-FFF2-40B4-BE49-F238E27FC236}">
                <a16:creationId xmlns:a16="http://schemas.microsoft.com/office/drawing/2014/main" id="{E4B2AF95-7029-4856-9CE4-BBBE8CF80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676B4B-0004-3D0F-ACFE-1F8228AEFE9C}"/>
              </a:ext>
            </a:extLst>
          </p:cNvPr>
          <p:cNvSpPr>
            <a:spLocks noGrp="1"/>
          </p:cNvSpPr>
          <p:nvPr>
            <p:ph type="ctrTitle"/>
          </p:nvPr>
        </p:nvSpPr>
        <p:spPr>
          <a:xfrm>
            <a:off x="457199" y="676656"/>
            <a:ext cx="5996975" cy="3063240"/>
          </a:xfrm>
        </p:spPr>
        <p:txBody>
          <a:bodyPr vert="horz" lIns="91440" tIns="45720" rIns="91440" bIns="45720" rtlCol="0" anchor="b">
            <a:normAutofit/>
          </a:bodyPr>
          <a:lstStyle/>
          <a:p>
            <a:r>
              <a:rPr lang="en-US" sz="4800" b="1" dirty="0">
                <a:latin typeface="Arial" panose="020B0604020202020204" pitchFamily="34" charset="0"/>
                <a:cs typeface="Arial" panose="020B0604020202020204" pitchFamily="34" charset="0"/>
              </a:rPr>
              <a:t>How do we make attendance everyone’s business?</a:t>
            </a:r>
            <a:endParaRPr lang="en-US" sz="4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A5DDF04D-D43B-80EE-6F7D-AE1496D45D58}"/>
              </a:ext>
            </a:extLst>
          </p:cNvPr>
          <p:cNvSpPr>
            <a:spLocks noGrp="1"/>
          </p:cNvSpPr>
          <p:nvPr>
            <p:ph type="subTitle" idx="1"/>
          </p:nvPr>
        </p:nvSpPr>
        <p:spPr>
          <a:xfrm>
            <a:off x="454151" y="4120684"/>
            <a:ext cx="5996975" cy="2315845"/>
          </a:xfrm>
        </p:spPr>
        <p:txBody>
          <a:bodyPr vert="horz" lIns="91440" tIns="45720" rIns="91440" bIns="45720" rtlCol="0">
            <a:normAutofit/>
          </a:bodyPr>
          <a:lstStyle/>
          <a:p>
            <a:r>
              <a:rPr lang="en-US" b="1" dirty="0">
                <a:latin typeface="Arial" panose="020B0604020202020204" pitchFamily="34" charset="0"/>
                <a:cs typeface="Arial" panose="020B0604020202020204" pitchFamily="34" charset="0"/>
              </a:rPr>
              <a:t>Learning through lived experience?</a:t>
            </a:r>
          </a:p>
          <a:p>
            <a:r>
              <a:rPr lang="en-US" dirty="0">
                <a:latin typeface="Arial" panose="020B0604020202020204" pitchFamily="34" charset="0"/>
                <a:cs typeface="Arial" panose="020B0604020202020204" pitchFamily="34" charset="0"/>
              </a:rPr>
              <a:t>23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May 2023</a:t>
            </a:r>
          </a:p>
        </p:txBody>
      </p:sp>
      <p:pic>
        <p:nvPicPr>
          <p:cNvPr id="4" name="Picture 2">
            <a:extLst>
              <a:ext uri="{FF2B5EF4-FFF2-40B4-BE49-F238E27FC236}">
                <a16:creationId xmlns:a16="http://schemas.microsoft.com/office/drawing/2014/main" id="{52C0028F-3C10-E0E9-DE36-85E0FC9A9E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447" r="19304" b="1"/>
          <a:stretch/>
        </p:blipFill>
        <p:spPr bwMode="auto">
          <a:xfrm>
            <a:off x="7048316" y="1135173"/>
            <a:ext cx="4748792" cy="4748792"/>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B842C495-1D20-CCC9-DFA1-64252F0B1855}"/>
              </a:ext>
            </a:extLst>
          </p:cNvPr>
          <p:cNvSpPr txBox="1">
            <a:spLocks/>
          </p:cNvSpPr>
          <p:nvPr/>
        </p:nvSpPr>
        <p:spPr>
          <a:xfrm>
            <a:off x="454151" y="5478801"/>
            <a:ext cx="4572000" cy="1524000"/>
          </a:xfrm>
          <a:prstGeom prst="rect">
            <a:avLst/>
          </a:prstGeom>
        </p:spPr>
        <p:txBody>
          <a:bodyPr vert="horz" lIns="91440" tIns="45720" rIns="91440" bIns="45720" rtlCol="0">
            <a:normAutofit/>
          </a:bodyPr>
          <a:lstStyle>
            <a:lvl1pPr marL="0" indent="0" algn="ctr" defTabSz="914400" rtl="0" eaLnBrk="1" latinLnBrk="0" hangingPunct="1">
              <a:lnSpc>
                <a:spcPct val="125000"/>
              </a:lnSpc>
              <a:spcBef>
                <a:spcPts val="1000"/>
              </a:spcBef>
              <a:buFont typeface="Arial" panose="020B0604020202020204" pitchFamily="34" charset="0"/>
              <a:buNone/>
              <a:defRPr sz="2400" kern="1200">
                <a:solidFill>
                  <a:schemeClr val="tx1">
                    <a:alpha val="70000"/>
                  </a:schemeClr>
                </a:solidFill>
                <a:latin typeface="+mn-lt"/>
                <a:ea typeface="+mn-ea"/>
                <a:cs typeface="+mn-cs"/>
              </a:defRPr>
            </a:lvl1pPr>
            <a:lvl2pPr marL="457200" indent="0" algn="ctr" defTabSz="914400" rtl="0" eaLnBrk="1" latinLnBrk="0" hangingPunct="1">
              <a:lnSpc>
                <a:spcPct val="125000"/>
              </a:lnSpc>
              <a:spcBef>
                <a:spcPts val="500"/>
              </a:spcBef>
              <a:buFont typeface="Arial" panose="020B0604020202020204" pitchFamily="34" charset="0"/>
              <a:buNone/>
              <a:defRPr sz="2000" kern="1200">
                <a:solidFill>
                  <a:schemeClr val="tx1">
                    <a:alpha val="70000"/>
                  </a:schemeClr>
                </a:solidFill>
                <a:latin typeface="+mn-lt"/>
                <a:ea typeface="+mn-ea"/>
                <a:cs typeface="+mn-cs"/>
              </a:defRPr>
            </a:lvl2pPr>
            <a:lvl3pPr marL="914400" indent="0" algn="ctr" defTabSz="914400" rtl="0" eaLnBrk="1" latinLnBrk="0" hangingPunct="1">
              <a:lnSpc>
                <a:spcPct val="125000"/>
              </a:lnSpc>
              <a:spcBef>
                <a:spcPts val="500"/>
              </a:spcBef>
              <a:buFont typeface="Arial" panose="020B0604020202020204" pitchFamily="34" charset="0"/>
              <a:buNone/>
              <a:defRPr sz="1800" kern="1200">
                <a:solidFill>
                  <a:schemeClr val="tx1">
                    <a:alpha val="70000"/>
                  </a:schemeClr>
                </a:solidFill>
                <a:latin typeface="+mn-lt"/>
                <a:ea typeface="+mn-ea"/>
                <a:cs typeface="+mn-cs"/>
              </a:defRPr>
            </a:lvl3pPr>
            <a:lvl4pPr marL="1371600" indent="0" algn="ctr" defTabSz="914400" rtl="0" eaLnBrk="1" latinLnBrk="0" hangingPunct="1">
              <a:lnSpc>
                <a:spcPct val="125000"/>
              </a:lnSpc>
              <a:spcBef>
                <a:spcPts val="500"/>
              </a:spcBef>
              <a:buFont typeface="Arial" panose="020B0604020202020204" pitchFamily="34" charset="0"/>
              <a:buNone/>
              <a:defRPr sz="1600" kern="1200">
                <a:solidFill>
                  <a:schemeClr val="tx1">
                    <a:alpha val="70000"/>
                  </a:schemeClr>
                </a:solidFill>
                <a:latin typeface="+mn-lt"/>
                <a:ea typeface="+mn-ea"/>
                <a:cs typeface="+mn-cs"/>
              </a:defRPr>
            </a:lvl4pPr>
            <a:lvl5pPr marL="1828800" indent="0" algn="ctr" defTabSz="914400" rtl="0" eaLnBrk="1" latinLnBrk="0" hangingPunct="1">
              <a:lnSpc>
                <a:spcPct val="125000"/>
              </a:lnSpc>
              <a:spcBef>
                <a:spcPts val="500"/>
              </a:spcBef>
              <a:buFont typeface="Arial" panose="020B0604020202020204" pitchFamily="34" charset="0"/>
              <a:buNone/>
              <a:defRPr sz="1600" kern="1200">
                <a:solidFill>
                  <a:schemeClr val="tx1">
                    <a:alpha val="7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latin typeface="Arial" panose="020B0604020202020204" pitchFamily="34" charset="0"/>
                <a:cs typeface="Arial" panose="020B0604020202020204" pitchFamily="34" charset="0"/>
              </a:rPr>
              <a:t>Redcar &amp; Cleveland Change Development Project</a:t>
            </a:r>
            <a:endParaRPr lang="en-GB" b="1" dirty="0">
              <a:latin typeface="Arial" panose="020B0604020202020204" pitchFamily="34" charset="0"/>
              <a:cs typeface="Arial" panose="020B0604020202020204" pitchFamily="34" charset="0"/>
            </a:endParaRPr>
          </a:p>
          <a:p>
            <a:pPr algn="l"/>
            <a:endParaRPr lang="en-GB" dirty="0"/>
          </a:p>
        </p:txBody>
      </p:sp>
    </p:spTree>
    <p:extLst>
      <p:ext uri="{BB962C8B-B14F-4D97-AF65-F5344CB8AC3E}">
        <p14:creationId xmlns:p14="http://schemas.microsoft.com/office/powerpoint/2010/main" val="260049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3DB-6757-9844-7F2B-4717A69FFF4E}"/>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We might like to consider….</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4D45B7D-103B-128B-768A-88A404159FB6}"/>
              </a:ext>
            </a:extLst>
          </p:cNvPr>
          <p:cNvSpPr>
            <a:spLocks noGrp="1"/>
          </p:cNvSpPr>
          <p:nvPr>
            <p:ph idx="1"/>
          </p:nvPr>
        </p:nvSpPr>
        <p:spPr/>
        <p:txBody>
          <a:bodyPr>
            <a:normAutofit/>
          </a:bodyPr>
          <a:lstStyle/>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Arial" panose="020B0604020202020204" pitchFamily="34" charset="0"/>
              </a:rPr>
              <a:t>Whilst attendance was 92.3% on the 27</a:t>
            </a:r>
            <a:r>
              <a:rPr lang="en-GB" sz="1800" kern="100" baseline="30000" dirty="0">
                <a:effectLst/>
                <a:latin typeface="Arial" panose="020B0604020202020204" pitchFamily="34" charset="0"/>
                <a:ea typeface="Calibri" panose="020F0502020204030204" pitchFamily="34" charset="0"/>
                <a:cs typeface="Arial" panose="020B0604020202020204" pitchFamily="34" charset="0"/>
              </a:rPr>
              <a:t>th</a:t>
            </a:r>
            <a:r>
              <a:rPr lang="en-GB" sz="1800" kern="100" dirty="0">
                <a:effectLst/>
                <a:latin typeface="Arial" panose="020B0604020202020204" pitchFamily="34" charset="0"/>
                <a:ea typeface="Calibri" panose="020F0502020204030204" pitchFamily="34" charset="0"/>
                <a:cs typeface="Arial" panose="020B0604020202020204" pitchFamily="34" charset="0"/>
              </a:rPr>
              <a:t> of April, there were 3,618 CYP defined as persistently absent (missing 10% or more of sessions) and 408 were severely absent (missing 50% or more sessions). This is out of 19,079 pupils at 49 schools in the Borough.</a:t>
            </a:r>
            <a:endParaRPr lang="en-GB" sz="1800" i="1"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r>
              <a:rPr lang="en-GB" sz="1800" kern="100" dirty="0">
                <a:effectLst/>
                <a:latin typeface="Arial" panose="020B0604020202020204" pitchFamily="34" charset="0"/>
                <a:ea typeface="Calibri" panose="020F0502020204030204" pitchFamily="34" charset="0"/>
                <a:cs typeface="Arial" panose="020B0604020202020204" pitchFamily="34" charset="0"/>
              </a:rPr>
              <a:t>The Education Select Committee continues to collect evidence about persistent absence and support for disadvantaged children</a:t>
            </a:r>
          </a:p>
          <a:p>
            <a:r>
              <a:rPr lang="en-GB" sz="16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Parliamentlive.tv - Education Committee</a:t>
            </a:r>
            <a:r>
              <a:rPr lang="en-GB"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GB" sz="1600" dirty="0">
                <a:latin typeface="Arial" panose="020B0604020202020204" pitchFamily="34" charset="0"/>
                <a:cs typeface="Arial" panose="020B0604020202020204" pitchFamily="34" charset="0"/>
              </a:rPr>
              <a:t> 7</a:t>
            </a:r>
            <a:r>
              <a:rPr lang="en-GB" sz="1600" baseline="30000" dirty="0">
                <a:latin typeface="Arial" panose="020B0604020202020204" pitchFamily="34" charset="0"/>
                <a:cs typeface="Arial" panose="020B0604020202020204" pitchFamily="34" charset="0"/>
              </a:rPr>
              <a:t>th</a:t>
            </a:r>
            <a:r>
              <a:rPr lang="en-GB" sz="1600" dirty="0">
                <a:latin typeface="Arial" panose="020B0604020202020204" pitchFamily="34" charset="0"/>
                <a:cs typeface="Arial" panose="020B0604020202020204" pitchFamily="34" charset="0"/>
              </a:rPr>
              <a:t> March 2023</a:t>
            </a:r>
            <a:endParaRPr lang="en-GB" sz="16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GB" sz="16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Parliamentlive.tv - Education Committee</a:t>
            </a:r>
            <a:r>
              <a:rPr lang="en-GB" sz="1600" dirty="0">
                <a:latin typeface="Arial" panose="020B0604020202020204" pitchFamily="34" charset="0"/>
                <a:cs typeface="Arial" panose="020B0604020202020204" pitchFamily="34" charset="0"/>
              </a:rPr>
              <a:t> – 16</a:t>
            </a:r>
            <a:r>
              <a:rPr lang="en-GB" sz="1600" baseline="30000" dirty="0">
                <a:latin typeface="Arial" panose="020B0604020202020204" pitchFamily="34" charset="0"/>
                <a:cs typeface="Arial" panose="020B0604020202020204" pitchFamily="34" charset="0"/>
              </a:rPr>
              <a:t>th</a:t>
            </a:r>
            <a:r>
              <a:rPr lang="en-GB" sz="1600" dirty="0">
                <a:latin typeface="Arial" panose="020B0604020202020204" pitchFamily="34" charset="0"/>
                <a:cs typeface="Arial" panose="020B0604020202020204" pitchFamily="34" charset="0"/>
              </a:rPr>
              <a:t> May 2023</a:t>
            </a:r>
          </a:p>
          <a:p>
            <a:r>
              <a:rPr lang="en-GB" sz="1600" u="sng" kern="100" dirty="0">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Terri White: How I fear for the 'ghost children' missing from school - BBC News</a:t>
            </a:r>
            <a:endParaRPr lang="en-GB" sz="1600" u="sng" kern="100" dirty="0">
              <a:effectLst/>
              <a:latin typeface="Arial" panose="020B0604020202020204" pitchFamily="34" charset="0"/>
              <a:ea typeface="Calibri" panose="020F0502020204030204" pitchFamily="34" charset="0"/>
              <a:cs typeface="Arial" panose="020B0604020202020204" pitchFamily="34" charset="0"/>
            </a:endParaRPr>
          </a:p>
          <a:p>
            <a:r>
              <a:rPr lang="en-GB" sz="1600" u="sng" kern="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'Huge' number of children miss school on Friday because their 'parents are home' (msn.com)</a:t>
            </a:r>
            <a:endParaRPr lang="en-GB" sz="1600" u="sng" kern="100" dirty="0">
              <a:latin typeface="Arial" panose="020B0604020202020204" pitchFamily="34" charset="0"/>
              <a:cs typeface="Arial" panose="020B0604020202020204" pitchFamily="34" charset="0"/>
            </a:endParaRPr>
          </a:p>
          <a:p>
            <a:endParaRPr lang="en-GB" sz="1600" kern="100" dirty="0">
              <a:effectLst/>
              <a:latin typeface="Arial" panose="020B0604020202020204" pitchFamily="34" charset="0"/>
              <a:ea typeface="Calibri" panose="020F0502020204030204" pitchFamily="34" charset="0"/>
              <a:cs typeface="Arial" panose="020B0604020202020204" pitchFamily="34" charset="0"/>
            </a:endParaRPr>
          </a:p>
          <a:p>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endParaRPr lang="en-GB" sz="1800" kern="1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F66FDE7-1B2E-44F2-E208-44FB93D1CD7C}"/>
              </a:ext>
            </a:extLst>
          </p:cNvPr>
          <p:cNvSpPr txBox="1"/>
          <p:nvPr/>
        </p:nvSpPr>
        <p:spPr>
          <a:xfrm>
            <a:off x="8976852" y="1727381"/>
            <a:ext cx="2222091" cy="1477328"/>
          </a:xfrm>
          <a:prstGeom prst="rect">
            <a:avLst/>
          </a:prstGeom>
          <a:noFill/>
        </p:spPr>
        <p:txBody>
          <a:bodyPr wrap="square" rtlCol="0">
            <a:spAutoFit/>
          </a:bodyPr>
          <a:lstStyle/>
          <a:p>
            <a:pPr algn="ctr"/>
            <a:r>
              <a:rPr lang="en-GB" sz="1800" i="1" kern="100" dirty="0">
                <a:effectLst/>
                <a:latin typeface="Arial" panose="020B0604020202020204" pitchFamily="34" charset="0"/>
                <a:ea typeface="Calibri" panose="020F0502020204030204" pitchFamily="34" charset="0"/>
                <a:cs typeface="Arial" panose="020B0604020202020204" pitchFamily="34" charset="0"/>
              </a:rPr>
              <a:t>Persistent absence is equivalent to missing 1 day at school every fortnight.</a:t>
            </a:r>
            <a:endParaRPr lang="en-GB" dirty="0"/>
          </a:p>
        </p:txBody>
      </p:sp>
    </p:spTree>
    <p:extLst>
      <p:ext uri="{BB962C8B-B14F-4D97-AF65-F5344CB8AC3E}">
        <p14:creationId xmlns:p14="http://schemas.microsoft.com/office/powerpoint/2010/main" val="229588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A7CA-E4EE-499D-1DE9-2FDED6AE2B5D}"/>
              </a:ext>
            </a:extLst>
          </p:cNvPr>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Autofit/>
          </a:bodyPr>
          <a:lstStyle/>
          <a:p>
            <a:r>
              <a:rPr lang="en-GB" sz="4800" dirty="0">
                <a:latin typeface="Arial" panose="020B0604020202020204" pitchFamily="34" charset="0"/>
                <a:cs typeface="Arial" panose="020B0604020202020204" pitchFamily="34" charset="0"/>
              </a:rPr>
              <a:t>Break out discussions at each table</a:t>
            </a:r>
          </a:p>
        </p:txBody>
      </p:sp>
      <p:sp>
        <p:nvSpPr>
          <p:cNvPr id="3" name="Content Placeholder 2">
            <a:extLst>
              <a:ext uri="{FF2B5EF4-FFF2-40B4-BE49-F238E27FC236}">
                <a16:creationId xmlns:a16="http://schemas.microsoft.com/office/drawing/2014/main" id="{7C109900-F51F-CB53-0B02-1F21C87413EE}"/>
              </a:ext>
            </a:extLst>
          </p:cNvPr>
          <p:cNvSpPr>
            <a:spLocks noGrp="1"/>
          </p:cNvSpPr>
          <p:nvPr>
            <p:ph idx="1"/>
          </p:nvPr>
        </p:nvSpPr>
        <p:spPr/>
        <p:txBody>
          <a:bodyPr>
            <a:normAutofit fontScale="92500" lnSpcReduction="20000"/>
          </a:bodyPr>
          <a:lstStyle/>
          <a:p>
            <a:pPr marL="342900" lvl="0" indent="-342900">
              <a:lnSpc>
                <a:spcPct val="107000"/>
              </a:lnSpc>
              <a:buFont typeface="+mj-lt"/>
              <a:buAutoNum type="arabicPeriod"/>
            </a:pPr>
            <a:r>
              <a:rPr lang="en-GB" sz="1800" kern="100" dirty="0">
                <a:effectLst/>
                <a:latin typeface="Arial" panose="020B0604020202020204" pitchFamily="34" charset="0"/>
                <a:ea typeface="Calibri" panose="020F0502020204030204" pitchFamily="34" charset="0"/>
                <a:cs typeface="Arial" panose="020B0604020202020204" pitchFamily="34" charset="0"/>
              </a:rPr>
              <a:t>Who are you working with?</a:t>
            </a:r>
          </a:p>
          <a:p>
            <a:pPr marL="342900" lvl="0" indent="-342900">
              <a:lnSpc>
                <a:spcPct val="107000"/>
              </a:lnSpc>
              <a:buFont typeface="+mj-lt"/>
              <a:buAutoNum type="arabicPeriod"/>
            </a:pPr>
            <a:r>
              <a:rPr lang="en-GB" sz="1800" kern="100" dirty="0">
                <a:effectLst/>
                <a:latin typeface="Arial" panose="020B0604020202020204" pitchFamily="34" charset="0"/>
                <a:ea typeface="Calibri" panose="020F0502020204030204" pitchFamily="34" charset="0"/>
                <a:cs typeface="Arial" panose="020B0604020202020204" pitchFamily="34" charset="0"/>
              </a:rPr>
              <a:t>How could you collect their stories / journeys June-September?</a:t>
            </a:r>
          </a:p>
          <a:p>
            <a:pPr marL="342900" lvl="0" indent="-342900">
              <a:lnSpc>
                <a:spcPct val="107000"/>
              </a:lnSpc>
              <a:buAutoNum type="arabicPeriod" startAt="3"/>
            </a:pPr>
            <a:r>
              <a:rPr lang="en-GB" sz="1800" kern="100" dirty="0">
                <a:effectLst/>
                <a:latin typeface="Arial" panose="020B0604020202020204" pitchFamily="34" charset="0"/>
                <a:ea typeface="Calibri" panose="020F0502020204030204" pitchFamily="34" charset="0"/>
                <a:cs typeface="Arial" panose="020B0604020202020204" pitchFamily="34" charset="0"/>
              </a:rPr>
              <a:t>What might the conversations feel like:</a:t>
            </a:r>
          </a:p>
          <a:p>
            <a:pPr marL="0" lvl="0" indent="0">
              <a:lnSpc>
                <a:spcPct val="107000"/>
              </a:lnSpc>
              <a:buNone/>
            </a:pPr>
            <a:r>
              <a:rPr lang="en-GB" sz="1800" kern="100" dirty="0">
                <a:effectLst/>
                <a:latin typeface="Arial" panose="020B0604020202020204" pitchFamily="34" charset="0"/>
                <a:ea typeface="Calibri" panose="020F0502020204030204" pitchFamily="34" charset="0"/>
                <a:cs typeface="Arial" panose="020B0604020202020204" pitchFamily="34" charset="0"/>
              </a:rPr>
              <a:t>3a) Where would the conversations happen (is the setting safe and  confidential and has consent been agreed)</a:t>
            </a:r>
          </a:p>
          <a:p>
            <a:pPr marL="0" lvl="0" indent="0">
              <a:lnSpc>
                <a:spcPct val="107000"/>
              </a:lnSpc>
              <a:buNone/>
            </a:pPr>
            <a:r>
              <a:rPr lang="en-GB" sz="1800" kern="100" dirty="0">
                <a:effectLst/>
                <a:latin typeface="Arial" panose="020B0604020202020204" pitchFamily="34" charset="0"/>
                <a:ea typeface="Calibri" panose="020F0502020204030204" pitchFamily="34" charset="0"/>
                <a:cs typeface="Arial" panose="020B0604020202020204" pitchFamily="34" charset="0"/>
              </a:rPr>
              <a:t>3b) Who would do them and do they have the skills, trauma informed approach to complete with confidence (any gaps/ support needed?)</a:t>
            </a:r>
          </a:p>
          <a:p>
            <a:pPr marL="0" lvl="0" indent="0">
              <a:lnSpc>
                <a:spcPct val="107000"/>
              </a:lnSpc>
              <a:buNone/>
            </a:pPr>
            <a:r>
              <a:rPr lang="en-GB" sz="1800" kern="100" dirty="0">
                <a:effectLst/>
                <a:latin typeface="Arial" panose="020B0604020202020204" pitchFamily="34" charset="0"/>
                <a:ea typeface="Calibri" panose="020F0502020204030204" pitchFamily="34" charset="0"/>
                <a:cs typeface="Arial" panose="020B0604020202020204" pitchFamily="34" charset="0"/>
              </a:rPr>
              <a:t>3c) What questions would you use / ask the CYP / family?</a:t>
            </a:r>
          </a:p>
          <a:p>
            <a:pPr marL="0" lvl="0" indent="0">
              <a:lnSpc>
                <a:spcPct val="107000"/>
              </a:lnSpc>
              <a:buNone/>
            </a:pPr>
            <a:r>
              <a:rPr lang="en-GB" sz="1800" kern="100" dirty="0">
                <a:effectLst/>
                <a:latin typeface="Arial" panose="020B0604020202020204" pitchFamily="34" charset="0"/>
                <a:ea typeface="Calibri" panose="020F0502020204030204" pitchFamily="34" charset="0"/>
                <a:cs typeface="Arial" panose="020B0604020202020204" pitchFamily="34" charset="0"/>
              </a:rPr>
              <a:t>3d) How could stories be shared back for this Project?</a:t>
            </a:r>
          </a:p>
          <a:p>
            <a:pPr marL="342900" lvl="0" indent="-342900">
              <a:lnSpc>
                <a:spcPct val="107000"/>
              </a:lnSpc>
              <a:buFont typeface="+mj-lt"/>
              <a:buAutoNum type="arabicPeriod" startAt="4"/>
            </a:pPr>
            <a:r>
              <a:rPr lang="en-GB" sz="1800" kern="100" dirty="0">
                <a:effectLst/>
                <a:latin typeface="Arial" panose="020B0604020202020204" pitchFamily="34" charset="0"/>
                <a:ea typeface="Calibri" panose="020F0502020204030204" pitchFamily="34" charset="0"/>
                <a:cs typeface="Arial" panose="020B0604020202020204" pitchFamily="34" charset="0"/>
              </a:rPr>
              <a:t>What might a story / case study / journey look like?</a:t>
            </a:r>
          </a:p>
          <a:p>
            <a:pPr marL="342900" lvl="0" indent="-342900">
              <a:lnSpc>
                <a:spcPct val="107000"/>
              </a:lnSpc>
              <a:spcAft>
                <a:spcPts val="800"/>
              </a:spcAft>
              <a:buFont typeface="+mj-lt"/>
              <a:buAutoNum type="arabicPeriod" startAt="4"/>
            </a:pPr>
            <a:r>
              <a:rPr lang="en-GB" sz="1800" kern="100" dirty="0">
                <a:effectLst/>
                <a:latin typeface="Arial" panose="020B0604020202020204" pitchFamily="34" charset="0"/>
                <a:ea typeface="Calibri" panose="020F0502020204030204" pitchFamily="34" charset="0"/>
                <a:cs typeface="Arial" panose="020B0604020202020204" pitchFamily="34" charset="0"/>
              </a:rPr>
              <a:t>What might a story / case study / journey look like – what do you think the structure for the story might be? </a:t>
            </a:r>
          </a:p>
          <a:p>
            <a:endParaRPr lang="en-GB" dirty="0"/>
          </a:p>
        </p:txBody>
      </p:sp>
    </p:spTree>
    <p:extLst>
      <p:ext uri="{BB962C8B-B14F-4D97-AF65-F5344CB8AC3E}">
        <p14:creationId xmlns:p14="http://schemas.microsoft.com/office/powerpoint/2010/main" val="70680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C7A51323-32F3-437E-8B65-65576FBF9133}"/>
              </a:ext>
            </a:extLst>
          </p:cNvPr>
          <p:cNvGrpSpPr/>
          <p:nvPr/>
        </p:nvGrpSpPr>
        <p:grpSpPr>
          <a:xfrm>
            <a:off x="486561" y="925744"/>
            <a:ext cx="11358693" cy="5762566"/>
            <a:chOff x="965388" y="1199044"/>
            <a:chExt cx="10758415" cy="5458030"/>
          </a:xfrm>
        </p:grpSpPr>
        <p:sp>
          <p:nvSpPr>
            <p:cNvPr id="4" name="Forma libre 467">
              <a:extLst>
                <a:ext uri="{FF2B5EF4-FFF2-40B4-BE49-F238E27FC236}">
                  <a16:creationId xmlns:a16="http://schemas.microsoft.com/office/drawing/2014/main" id="{7DB333E4-AB16-406C-A125-C49E3FEB7841}"/>
                </a:ext>
              </a:extLst>
            </p:cNvPr>
            <p:cNvSpPr/>
            <p:nvPr/>
          </p:nvSpPr>
          <p:spPr>
            <a:xfrm rot="20700000">
              <a:off x="8615039" y="3626059"/>
              <a:ext cx="2109993" cy="2109993"/>
            </a:xfrm>
            <a:custGeom>
              <a:avLst/>
              <a:gdLst>
                <a:gd name="connsiteX0" fmla="*/ 249023 w 331541"/>
                <a:gd name="connsiteY0" fmla="*/ 83051 h 331541"/>
                <a:gd name="connsiteX1" fmla="*/ 249023 w 331541"/>
                <a:gd name="connsiteY1" fmla="*/ 249023 h 331541"/>
                <a:gd name="connsiteX2" fmla="*/ 83051 w 331541"/>
                <a:gd name="connsiteY2" fmla="*/ 249023 h 331541"/>
                <a:gd name="connsiteX3" fmla="*/ 83051 w 331541"/>
                <a:gd name="connsiteY3" fmla="*/ 83051 h 331541"/>
                <a:gd name="connsiteX4" fmla="*/ 249023 w 331541"/>
                <a:gd name="connsiteY4" fmla="*/ 83051 h 331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41" h="331541">
                  <a:moveTo>
                    <a:pt x="249023" y="83051"/>
                  </a:moveTo>
                  <a:cubicBezTo>
                    <a:pt x="294855" y="128883"/>
                    <a:pt x="294855" y="203191"/>
                    <a:pt x="249023" y="249023"/>
                  </a:cubicBezTo>
                  <a:cubicBezTo>
                    <a:pt x="203191" y="294855"/>
                    <a:pt x="128883" y="294854"/>
                    <a:pt x="83051" y="249023"/>
                  </a:cubicBezTo>
                  <a:cubicBezTo>
                    <a:pt x="37220" y="203191"/>
                    <a:pt x="37220" y="128883"/>
                    <a:pt x="83051" y="83051"/>
                  </a:cubicBezTo>
                  <a:cubicBezTo>
                    <a:pt x="128883" y="37220"/>
                    <a:pt x="203191" y="37220"/>
                    <a:pt x="249023" y="83051"/>
                  </a:cubicBezTo>
                  <a:close/>
                </a:path>
              </a:pathLst>
            </a:custGeom>
            <a:solidFill>
              <a:schemeClr val="accent6"/>
            </a:solidFill>
            <a:ln w="767" cap="flat">
              <a:noFill/>
              <a:prstDash val="solid"/>
              <a:miter/>
            </a:ln>
          </p:spPr>
          <p:txBody>
            <a:bodyPr rtlCol="0" anchor="ctr"/>
            <a:lstStyle/>
            <a:p>
              <a:endParaRPr lang="es-MX" sz="900" dirty="0">
                <a:latin typeface="Arial" panose="020B0604020202020204" pitchFamily="34" charset="0"/>
                <a:cs typeface="Arial" panose="020B0604020202020204" pitchFamily="34" charset="0"/>
              </a:endParaRPr>
            </a:p>
          </p:txBody>
        </p:sp>
        <p:sp>
          <p:nvSpPr>
            <p:cNvPr id="5" name="Forma libre 468">
              <a:extLst>
                <a:ext uri="{FF2B5EF4-FFF2-40B4-BE49-F238E27FC236}">
                  <a16:creationId xmlns:a16="http://schemas.microsoft.com/office/drawing/2014/main" id="{99255C21-EBA5-4A66-9DD8-A3B988C5C3FD}"/>
                </a:ext>
              </a:extLst>
            </p:cNvPr>
            <p:cNvSpPr/>
            <p:nvPr/>
          </p:nvSpPr>
          <p:spPr>
            <a:xfrm>
              <a:off x="1724057" y="2977221"/>
              <a:ext cx="1196638" cy="1196638"/>
            </a:xfrm>
            <a:custGeom>
              <a:avLst/>
              <a:gdLst>
                <a:gd name="connsiteX0" fmla="*/ 188534 w 188027"/>
                <a:gd name="connsiteY0" fmla="*/ 94290 h 188027"/>
                <a:gd name="connsiteX1" fmla="*/ 94290 w 188027"/>
                <a:gd name="connsiteY1" fmla="*/ 188534 h 188027"/>
                <a:gd name="connsiteX2" fmla="*/ 46 w 188027"/>
                <a:gd name="connsiteY2" fmla="*/ 94290 h 188027"/>
                <a:gd name="connsiteX3" fmla="*/ 94290 w 188027"/>
                <a:gd name="connsiteY3" fmla="*/ 46 h 188027"/>
                <a:gd name="connsiteX4" fmla="*/ 188534 w 188027"/>
                <a:gd name="connsiteY4" fmla="*/ 94290 h 18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27" h="188027">
                  <a:moveTo>
                    <a:pt x="188534" y="94290"/>
                  </a:moveTo>
                  <a:cubicBezTo>
                    <a:pt x="188534" y="146340"/>
                    <a:pt x="146339" y="188534"/>
                    <a:pt x="94290" y="188534"/>
                  </a:cubicBezTo>
                  <a:cubicBezTo>
                    <a:pt x="42241" y="188534"/>
                    <a:pt x="46" y="146339"/>
                    <a:pt x="46" y="94290"/>
                  </a:cubicBezTo>
                  <a:cubicBezTo>
                    <a:pt x="46" y="42241"/>
                    <a:pt x="42241" y="46"/>
                    <a:pt x="94290" y="46"/>
                  </a:cubicBezTo>
                  <a:cubicBezTo>
                    <a:pt x="146339" y="46"/>
                    <a:pt x="188534" y="42241"/>
                    <a:pt x="188534" y="94290"/>
                  </a:cubicBezTo>
                  <a:close/>
                </a:path>
              </a:pathLst>
            </a:custGeom>
            <a:solidFill>
              <a:schemeClr val="accent1"/>
            </a:solidFill>
            <a:ln w="767" cap="flat">
              <a:noFill/>
              <a:prstDash val="solid"/>
              <a:miter/>
            </a:ln>
          </p:spPr>
          <p:txBody>
            <a:bodyPr rtlCol="0" anchor="ctr"/>
            <a:lstStyle/>
            <a:p>
              <a:endParaRPr lang="es-MX" sz="900">
                <a:latin typeface="Arial" panose="020B0604020202020204" pitchFamily="34" charset="0"/>
                <a:cs typeface="Arial" panose="020B0604020202020204" pitchFamily="34" charset="0"/>
              </a:endParaRPr>
            </a:p>
          </p:txBody>
        </p:sp>
        <p:sp>
          <p:nvSpPr>
            <p:cNvPr id="6" name="Forma libre 469">
              <a:extLst>
                <a:ext uri="{FF2B5EF4-FFF2-40B4-BE49-F238E27FC236}">
                  <a16:creationId xmlns:a16="http://schemas.microsoft.com/office/drawing/2014/main" id="{DDF9239D-7E1F-4375-B505-67D86397F17F}"/>
                </a:ext>
              </a:extLst>
            </p:cNvPr>
            <p:cNvSpPr/>
            <p:nvPr/>
          </p:nvSpPr>
          <p:spPr>
            <a:xfrm>
              <a:off x="2568737" y="3552680"/>
              <a:ext cx="6725596" cy="1792516"/>
            </a:xfrm>
            <a:custGeom>
              <a:avLst/>
              <a:gdLst>
                <a:gd name="connsiteX0" fmla="*/ 50 w 1056788"/>
                <a:gd name="connsiteY0" fmla="*/ 90038 h 281656"/>
                <a:gd name="connsiteX1" fmla="*/ 188975 w 1056788"/>
                <a:gd name="connsiteY1" fmla="*/ 269692 h 281656"/>
                <a:gd name="connsiteX2" fmla="*/ 473179 w 1056788"/>
                <a:gd name="connsiteY2" fmla="*/ 216262 h 281656"/>
                <a:gd name="connsiteX3" fmla="*/ 532113 w 1056788"/>
                <a:gd name="connsiteY3" fmla="*/ 159470 h 281656"/>
                <a:gd name="connsiteX4" fmla="*/ 606072 w 1056788"/>
                <a:gd name="connsiteY4" fmla="*/ 94021 h 281656"/>
                <a:gd name="connsiteX5" fmla="*/ 830653 w 1056788"/>
                <a:gd name="connsiteY5" fmla="*/ 4513 h 281656"/>
                <a:gd name="connsiteX6" fmla="*/ 985787 w 1056788"/>
                <a:gd name="connsiteY6" fmla="*/ 29724 h 281656"/>
                <a:gd name="connsiteX7" fmla="*/ 1053393 w 1056788"/>
                <a:gd name="connsiteY7" fmla="*/ 79378 h 281656"/>
                <a:gd name="connsiteX8" fmla="*/ 1057169 w 1056788"/>
                <a:gd name="connsiteY8" fmla="*/ 77168 h 281656"/>
                <a:gd name="connsiteX9" fmla="*/ 1010799 w 1056788"/>
                <a:gd name="connsiteY9" fmla="*/ 36877 h 281656"/>
                <a:gd name="connsiteX10" fmla="*/ 895734 w 1056788"/>
                <a:gd name="connsiteY10" fmla="*/ 2725 h 281656"/>
                <a:gd name="connsiteX11" fmla="*/ 652741 w 1056788"/>
                <a:gd name="connsiteY11" fmla="*/ 56999 h 281656"/>
                <a:gd name="connsiteX12" fmla="*/ 508068 w 1056788"/>
                <a:gd name="connsiteY12" fmla="*/ 177651 h 281656"/>
                <a:gd name="connsiteX13" fmla="*/ 416602 w 1056788"/>
                <a:gd name="connsiteY13" fmla="*/ 246654 h 281656"/>
                <a:gd name="connsiteX14" fmla="*/ 263257 w 1056788"/>
                <a:gd name="connsiteY14" fmla="*/ 277436 h 281656"/>
                <a:gd name="connsiteX15" fmla="*/ 91531 w 1056788"/>
                <a:gd name="connsiteY15" fmla="*/ 221097 h 281656"/>
                <a:gd name="connsiteX16" fmla="*/ 4417 w 1056788"/>
                <a:gd name="connsiteY16" fmla="*/ 90023 h 281656"/>
                <a:gd name="connsiteX17" fmla="*/ 50 w 1056788"/>
                <a:gd name="connsiteY17" fmla="*/ 90023 h 28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6788" h="281656">
                  <a:moveTo>
                    <a:pt x="50" y="90038"/>
                  </a:moveTo>
                  <a:cubicBezTo>
                    <a:pt x="4770" y="186354"/>
                    <a:pt x="105959" y="246753"/>
                    <a:pt x="188975" y="269692"/>
                  </a:cubicBezTo>
                  <a:cubicBezTo>
                    <a:pt x="286112" y="296553"/>
                    <a:pt x="393441" y="279408"/>
                    <a:pt x="473179" y="216262"/>
                  </a:cubicBezTo>
                  <a:cubicBezTo>
                    <a:pt x="494615" y="199293"/>
                    <a:pt x="512796" y="178726"/>
                    <a:pt x="532113" y="159470"/>
                  </a:cubicBezTo>
                  <a:cubicBezTo>
                    <a:pt x="555451" y="136224"/>
                    <a:pt x="579856" y="113999"/>
                    <a:pt x="606072" y="94021"/>
                  </a:cubicBezTo>
                  <a:cubicBezTo>
                    <a:pt x="671237" y="44344"/>
                    <a:pt x="747922" y="8834"/>
                    <a:pt x="830653" y="4513"/>
                  </a:cubicBezTo>
                  <a:cubicBezTo>
                    <a:pt x="882672" y="1796"/>
                    <a:pt x="937537" y="9663"/>
                    <a:pt x="985787" y="29724"/>
                  </a:cubicBezTo>
                  <a:cubicBezTo>
                    <a:pt x="1009533" y="39601"/>
                    <a:pt x="1041121" y="55011"/>
                    <a:pt x="1053393" y="79378"/>
                  </a:cubicBezTo>
                  <a:cubicBezTo>
                    <a:pt x="1054659" y="81888"/>
                    <a:pt x="1058435" y="79678"/>
                    <a:pt x="1057169" y="77168"/>
                  </a:cubicBezTo>
                  <a:cubicBezTo>
                    <a:pt x="1048090" y="59141"/>
                    <a:pt x="1027829" y="46240"/>
                    <a:pt x="1010799" y="36877"/>
                  </a:cubicBezTo>
                  <a:cubicBezTo>
                    <a:pt x="975496" y="17475"/>
                    <a:pt x="935465" y="7567"/>
                    <a:pt x="895734" y="2725"/>
                  </a:cubicBezTo>
                  <a:cubicBezTo>
                    <a:pt x="810032" y="-7728"/>
                    <a:pt x="726456" y="12840"/>
                    <a:pt x="652741" y="56999"/>
                  </a:cubicBezTo>
                  <a:cubicBezTo>
                    <a:pt x="598375" y="89562"/>
                    <a:pt x="552089" y="132502"/>
                    <a:pt x="508068" y="177651"/>
                  </a:cubicBezTo>
                  <a:cubicBezTo>
                    <a:pt x="480969" y="205448"/>
                    <a:pt x="451752" y="229508"/>
                    <a:pt x="416602" y="246654"/>
                  </a:cubicBezTo>
                  <a:cubicBezTo>
                    <a:pt x="369105" y="269823"/>
                    <a:pt x="315974" y="280184"/>
                    <a:pt x="263257" y="277436"/>
                  </a:cubicBezTo>
                  <a:cubicBezTo>
                    <a:pt x="202819" y="274282"/>
                    <a:pt x="141998" y="254673"/>
                    <a:pt x="91531" y="221097"/>
                  </a:cubicBezTo>
                  <a:cubicBezTo>
                    <a:pt x="46757" y="191281"/>
                    <a:pt x="7172" y="146055"/>
                    <a:pt x="4417" y="90023"/>
                  </a:cubicBezTo>
                  <a:cubicBezTo>
                    <a:pt x="4286" y="87222"/>
                    <a:pt x="-89" y="87206"/>
                    <a:pt x="50" y="90023"/>
                  </a:cubicBezTo>
                  <a:close/>
                </a:path>
              </a:pathLst>
            </a:custGeom>
            <a:solidFill>
              <a:srgbClr val="333333"/>
            </a:solidFill>
            <a:ln w="767" cap="flat">
              <a:noFill/>
              <a:prstDash val="solid"/>
              <a:miter/>
            </a:ln>
          </p:spPr>
          <p:txBody>
            <a:bodyPr rtlCol="0" anchor="ctr"/>
            <a:lstStyle/>
            <a:p>
              <a:endParaRPr lang="es-MX" sz="900">
                <a:latin typeface="Arial" panose="020B0604020202020204" pitchFamily="34" charset="0"/>
                <a:cs typeface="Arial" panose="020B0604020202020204" pitchFamily="34" charset="0"/>
              </a:endParaRPr>
            </a:p>
          </p:txBody>
        </p:sp>
        <p:sp>
          <p:nvSpPr>
            <p:cNvPr id="7" name="Forma libre 476">
              <a:extLst>
                <a:ext uri="{FF2B5EF4-FFF2-40B4-BE49-F238E27FC236}">
                  <a16:creationId xmlns:a16="http://schemas.microsoft.com/office/drawing/2014/main" id="{2026BB8E-C74D-43B2-9C6A-30757D042F0C}"/>
                </a:ext>
              </a:extLst>
            </p:cNvPr>
            <p:cNvSpPr/>
            <p:nvPr/>
          </p:nvSpPr>
          <p:spPr>
            <a:xfrm>
              <a:off x="2354976" y="5268462"/>
              <a:ext cx="1025690" cy="1025690"/>
            </a:xfrm>
            <a:custGeom>
              <a:avLst/>
              <a:gdLst>
                <a:gd name="connsiteX0" fmla="*/ 161274 w 161166"/>
                <a:gd name="connsiteY0" fmla="*/ 80660 h 161166"/>
                <a:gd name="connsiteX1" fmla="*/ 80660 w 161166"/>
                <a:gd name="connsiteY1" fmla="*/ 161274 h 161166"/>
                <a:gd name="connsiteX2" fmla="*/ 46 w 161166"/>
                <a:gd name="connsiteY2" fmla="*/ 80660 h 161166"/>
                <a:gd name="connsiteX3" fmla="*/ 80660 w 161166"/>
                <a:gd name="connsiteY3" fmla="*/ 47 h 161166"/>
                <a:gd name="connsiteX4" fmla="*/ 161274 w 161166"/>
                <a:gd name="connsiteY4" fmla="*/ 80660 h 1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66" h="161166">
                  <a:moveTo>
                    <a:pt x="161274" y="80660"/>
                  </a:moveTo>
                  <a:cubicBezTo>
                    <a:pt x="161274" y="125182"/>
                    <a:pt x="125182" y="161274"/>
                    <a:pt x="80660" y="161274"/>
                  </a:cubicBezTo>
                  <a:cubicBezTo>
                    <a:pt x="36138" y="161274"/>
                    <a:pt x="46" y="125182"/>
                    <a:pt x="46" y="80660"/>
                  </a:cubicBezTo>
                  <a:cubicBezTo>
                    <a:pt x="46" y="36138"/>
                    <a:pt x="36138" y="47"/>
                    <a:pt x="80660" y="47"/>
                  </a:cubicBezTo>
                  <a:cubicBezTo>
                    <a:pt x="125182" y="47"/>
                    <a:pt x="161274" y="36138"/>
                    <a:pt x="161274" y="80660"/>
                  </a:cubicBezTo>
                  <a:close/>
                </a:path>
              </a:pathLst>
            </a:custGeom>
            <a:solidFill>
              <a:schemeClr val="accent2"/>
            </a:solidFill>
            <a:ln w="767" cap="flat">
              <a:noFill/>
              <a:prstDash val="solid"/>
              <a:miter/>
            </a:ln>
          </p:spPr>
          <p:txBody>
            <a:bodyPr rtlCol="0" anchor="ctr"/>
            <a:lstStyle/>
            <a:p>
              <a:endParaRPr lang="es-MX" sz="900">
                <a:latin typeface="Arial" panose="020B0604020202020204" pitchFamily="34" charset="0"/>
                <a:cs typeface="Arial" panose="020B0604020202020204" pitchFamily="34" charset="0"/>
              </a:endParaRPr>
            </a:p>
          </p:txBody>
        </p:sp>
        <p:sp>
          <p:nvSpPr>
            <p:cNvPr id="8" name="Forma libre 477">
              <a:extLst>
                <a:ext uri="{FF2B5EF4-FFF2-40B4-BE49-F238E27FC236}">
                  <a16:creationId xmlns:a16="http://schemas.microsoft.com/office/drawing/2014/main" id="{4F43705C-02E5-4A44-9B3F-76430C5D5D99}"/>
                </a:ext>
              </a:extLst>
            </p:cNvPr>
            <p:cNvSpPr/>
            <p:nvPr/>
          </p:nvSpPr>
          <p:spPr>
            <a:xfrm>
              <a:off x="4089464" y="3792692"/>
              <a:ext cx="1025690" cy="1025690"/>
            </a:xfrm>
            <a:custGeom>
              <a:avLst/>
              <a:gdLst>
                <a:gd name="connsiteX0" fmla="*/ 161274 w 161166"/>
                <a:gd name="connsiteY0" fmla="*/ 80660 h 161166"/>
                <a:gd name="connsiteX1" fmla="*/ 80660 w 161166"/>
                <a:gd name="connsiteY1" fmla="*/ 161274 h 161166"/>
                <a:gd name="connsiteX2" fmla="*/ 46 w 161166"/>
                <a:gd name="connsiteY2" fmla="*/ 80660 h 161166"/>
                <a:gd name="connsiteX3" fmla="*/ 80660 w 161166"/>
                <a:gd name="connsiteY3" fmla="*/ 46 h 161166"/>
                <a:gd name="connsiteX4" fmla="*/ 161274 w 161166"/>
                <a:gd name="connsiteY4" fmla="*/ 80660 h 1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66" h="161166">
                  <a:moveTo>
                    <a:pt x="161274" y="80660"/>
                  </a:moveTo>
                  <a:cubicBezTo>
                    <a:pt x="161274" y="125182"/>
                    <a:pt x="125182" y="161274"/>
                    <a:pt x="80660" y="161274"/>
                  </a:cubicBezTo>
                  <a:cubicBezTo>
                    <a:pt x="36138" y="161274"/>
                    <a:pt x="46" y="125182"/>
                    <a:pt x="46" y="80660"/>
                  </a:cubicBezTo>
                  <a:cubicBezTo>
                    <a:pt x="46" y="36138"/>
                    <a:pt x="36138" y="46"/>
                    <a:pt x="80660" y="46"/>
                  </a:cubicBezTo>
                  <a:cubicBezTo>
                    <a:pt x="125182" y="46"/>
                    <a:pt x="161274" y="36138"/>
                    <a:pt x="161274" y="80660"/>
                  </a:cubicBezTo>
                  <a:close/>
                </a:path>
              </a:pathLst>
            </a:custGeom>
            <a:solidFill>
              <a:schemeClr val="accent3"/>
            </a:solidFill>
            <a:ln w="767" cap="flat">
              <a:noFill/>
              <a:prstDash val="solid"/>
              <a:miter/>
            </a:ln>
          </p:spPr>
          <p:txBody>
            <a:bodyPr rtlCol="0" anchor="ctr"/>
            <a:lstStyle/>
            <a:p>
              <a:endParaRPr lang="es-MX" sz="900" dirty="0">
                <a:latin typeface="Arial" panose="020B0604020202020204" pitchFamily="34" charset="0"/>
                <a:cs typeface="Arial" panose="020B0604020202020204" pitchFamily="34" charset="0"/>
              </a:endParaRPr>
            </a:p>
          </p:txBody>
        </p:sp>
        <p:sp>
          <p:nvSpPr>
            <p:cNvPr id="9" name="Forma libre 478">
              <a:extLst>
                <a:ext uri="{FF2B5EF4-FFF2-40B4-BE49-F238E27FC236}">
                  <a16:creationId xmlns:a16="http://schemas.microsoft.com/office/drawing/2014/main" id="{5549D445-2C50-42C4-812D-1B623E48B406}"/>
                </a:ext>
              </a:extLst>
            </p:cNvPr>
            <p:cNvSpPr/>
            <p:nvPr/>
          </p:nvSpPr>
          <p:spPr>
            <a:xfrm>
              <a:off x="5887447" y="4718305"/>
              <a:ext cx="1025690" cy="1025690"/>
            </a:xfrm>
            <a:custGeom>
              <a:avLst/>
              <a:gdLst>
                <a:gd name="connsiteX0" fmla="*/ 161274 w 161166"/>
                <a:gd name="connsiteY0" fmla="*/ 80660 h 161166"/>
                <a:gd name="connsiteX1" fmla="*/ 80660 w 161166"/>
                <a:gd name="connsiteY1" fmla="*/ 161274 h 161166"/>
                <a:gd name="connsiteX2" fmla="*/ 46 w 161166"/>
                <a:gd name="connsiteY2" fmla="*/ 80660 h 161166"/>
                <a:gd name="connsiteX3" fmla="*/ 80660 w 161166"/>
                <a:gd name="connsiteY3" fmla="*/ 46 h 161166"/>
                <a:gd name="connsiteX4" fmla="*/ 161274 w 161166"/>
                <a:gd name="connsiteY4" fmla="*/ 80660 h 1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66" h="161166">
                  <a:moveTo>
                    <a:pt x="161274" y="80660"/>
                  </a:moveTo>
                  <a:cubicBezTo>
                    <a:pt x="161274" y="125182"/>
                    <a:pt x="125182" y="161274"/>
                    <a:pt x="80660" y="161274"/>
                  </a:cubicBezTo>
                  <a:cubicBezTo>
                    <a:pt x="36138" y="161274"/>
                    <a:pt x="46" y="125182"/>
                    <a:pt x="46" y="80660"/>
                  </a:cubicBezTo>
                  <a:cubicBezTo>
                    <a:pt x="46" y="36138"/>
                    <a:pt x="36138" y="46"/>
                    <a:pt x="80660" y="46"/>
                  </a:cubicBezTo>
                  <a:cubicBezTo>
                    <a:pt x="125182" y="46"/>
                    <a:pt x="161274" y="36138"/>
                    <a:pt x="161274" y="80660"/>
                  </a:cubicBezTo>
                  <a:close/>
                </a:path>
              </a:pathLst>
            </a:custGeom>
            <a:solidFill>
              <a:schemeClr val="accent4"/>
            </a:solidFill>
            <a:ln w="767" cap="flat">
              <a:noFill/>
              <a:prstDash val="solid"/>
              <a:miter/>
            </a:ln>
          </p:spPr>
          <p:txBody>
            <a:bodyPr rtlCol="0" anchor="ctr"/>
            <a:lstStyle/>
            <a:p>
              <a:endParaRPr lang="es-MX" sz="900">
                <a:latin typeface="Arial" panose="020B0604020202020204" pitchFamily="34" charset="0"/>
                <a:cs typeface="Arial" panose="020B0604020202020204" pitchFamily="34" charset="0"/>
              </a:endParaRPr>
            </a:p>
          </p:txBody>
        </p:sp>
        <p:sp>
          <p:nvSpPr>
            <p:cNvPr id="10" name="Forma libre 479">
              <a:extLst>
                <a:ext uri="{FF2B5EF4-FFF2-40B4-BE49-F238E27FC236}">
                  <a16:creationId xmlns:a16="http://schemas.microsoft.com/office/drawing/2014/main" id="{EF70D0D6-B8BE-42D7-90EC-A092D0CDAC81}"/>
                </a:ext>
              </a:extLst>
            </p:cNvPr>
            <p:cNvSpPr/>
            <p:nvPr/>
          </p:nvSpPr>
          <p:spPr>
            <a:xfrm>
              <a:off x="6672882" y="2190421"/>
              <a:ext cx="1025690" cy="1025690"/>
            </a:xfrm>
            <a:custGeom>
              <a:avLst/>
              <a:gdLst>
                <a:gd name="connsiteX0" fmla="*/ 161274 w 161166"/>
                <a:gd name="connsiteY0" fmla="*/ 80660 h 161166"/>
                <a:gd name="connsiteX1" fmla="*/ 80660 w 161166"/>
                <a:gd name="connsiteY1" fmla="*/ 161274 h 161166"/>
                <a:gd name="connsiteX2" fmla="*/ 46 w 161166"/>
                <a:gd name="connsiteY2" fmla="*/ 80660 h 161166"/>
                <a:gd name="connsiteX3" fmla="*/ 80660 w 161166"/>
                <a:gd name="connsiteY3" fmla="*/ 46 h 161166"/>
                <a:gd name="connsiteX4" fmla="*/ 161274 w 161166"/>
                <a:gd name="connsiteY4" fmla="*/ 80660 h 1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66" h="161166">
                  <a:moveTo>
                    <a:pt x="161274" y="80660"/>
                  </a:moveTo>
                  <a:cubicBezTo>
                    <a:pt x="161274" y="125182"/>
                    <a:pt x="125182" y="161274"/>
                    <a:pt x="80660" y="161274"/>
                  </a:cubicBezTo>
                  <a:cubicBezTo>
                    <a:pt x="36138" y="161274"/>
                    <a:pt x="46" y="125182"/>
                    <a:pt x="46" y="80660"/>
                  </a:cubicBezTo>
                  <a:cubicBezTo>
                    <a:pt x="46" y="36138"/>
                    <a:pt x="36138" y="46"/>
                    <a:pt x="80660" y="46"/>
                  </a:cubicBezTo>
                  <a:cubicBezTo>
                    <a:pt x="125182" y="46"/>
                    <a:pt x="161274" y="36138"/>
                    <a:pt x="161274" y="80660"/>
                  </a:cubicBezTo>
                  <a:close/>
                </a:path>
              </a:pathLst>
            </a:custGeom>
            <a:solidFill>
              <a:schemeClr val="accent5"/>
            </a:solidFill>
            <a:ln w="767" cap="flat">
              <a:noFill/>
              <a:prstDash val="solid"/>
              <a:miter/>
            </a:ln>
          </p:spPr>
          <p:txBody>
            <a:bodyPr rtlCol="0" anchor="ctr"/>
            <a:lstStyle/>
            <a:p>
              <a:endParaRPr lang="es-MX" sz="900">
                <a:latin typeface="Arial" panose="020B0604020202020204" pitchFamily="34" charset="0"/>
                <a:cs typeface="Arial" panose="020B0604020202020204" pitchFamily="34" charset="0"/>
              </a:endParaRPr>
            </a:p>
          </p:txBody>
        </p:sp>
        <p:sp>
          <p:nvSpPr>
            <p:cNvPr id="11" name="Forma libre 468">
              <a:extLst>
                <a:ext uri="{FF2B5EF4-FFF2-40B4-BE49-F238E27FC236}">
                  <a16:creationId xmlns:a16="http://schemas.microsoft.com/office/drawing/2014/main" id="{09399C08-3460-40B5-81D1-0EA03C9C9713}"/>
                </a:ext>
              </a:extLst>
            </p:cNvPr>
            <p:cNvSpPr/>
            <p:nvPr/>
          </p:nvSpPr>
          <p:spPr>
            <a:xfrm>
              <a:off x="3188146" y="4940005"/>
              <a:ext cx="205893" cy="205893"/>
            </a:xfrm>
            <a:custGeom>
              <a:avLst/>
              <a:gdLst>
                <a:gd name="connsiteX0" fmla="*/ 188534 w 188027"/>
                <a:gd name="connsiteY0" fmla="*/ 94290 h 188027"/>
                <a:gd name="connsiteX1" fmla="*/ 94290 w 188027"/>
                <a:gd name="connsiteY1" fmla="*/ 188534 h 188027"/>
                <a:gd name="connsiteX2" fmla="*/ 46 w 188027"/>
                <a:gd name="connsiteY2" fmla="*/ 94290 h 188027"/>
                <a:gd name="connsiteX3" fmla="*/ 94290 w 188027"/>
                <a:gd name="connsiteY3" fmla="*/ 46 h 188027"/>
                <a:gd name="connsiteX4" fmla="*/ 188534 w 188027"/>
                <a:gd name="connsiteY4" fmla="*/ 94290 h 18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27" h="188027">
                  <a:moveTo>
                    <a:pt x="188534" y="94290"/>
                  </a:moveTo>
                  <a:cubicBezTo>
                    <a:pt x="188534" y="146340"/>
                    <a:pt x="146339" y="188534"/>
                    <a:pt x="94290" y="188534"/>
                  </a:cubicBezTo>
                  <a:cubicBezTo>
                    <a:pt x="42241" y="188534"/>
                    <a:pt x="46" y="146339"/>
                    <a:pt x="46" y="94290"/>
                  </a:cubicBezTo>
                  <a:cubicBezTo>
                    <a:pt x="46" y="42241"/>
                    <a:pt x="42241" y="46"/>
                    <a:pt x="94290" y="46"/>
                  </a:cubicBezTo>
                  <a:cubicBezTo>
                    <a:pt x="146339" y="46"/>
                    <a:pt x="188534" y="42241"/>
                    <a:pt x="188534" y="94290"/>
                  </a:cubicBezTo>
                  <a:close/>
                </a:path>
              </a:pathLst>
            </a:custGeom>
            <a:solidFill>
              <a:schemeClr val="accent2"/>
            </a:solidFill>
            <a:ln w="767" cap="flat">
              <a:noFill/>
              <a:prstDash val="solid"/>
              <a:miter/>
            </a:ln>
          </p:spPr>
          <p:txBody>
            <a:bodyPr rtlCol="0" anchor="ctr"/>
            <a:lstStyle/>
            <a:p>
              <a:endParaRPr lang="es-MX" sz="900">
                <a:latin typeface="Arial" panose="020B0604020202020204" pitchFamily="34" charset="0"/>
                <a:cs typeface="Arial" panose="020B0604020202020204" pitchFamily="34" charset="0"/>
              </a:endParaRPr>
            </a:p>
          </p:txBody>
        </p:sp>
        <p:sp>
          <p:nvSpPr>
            <p:cNvPr id="12" name="Forma libre 468">
              <a:extLst>
                <a:ext uri="{FF2B5EF4-FFF2-40B4-BE49-F238E27FC236}">
                  <a16:creationId xmlns:a16="http://schemas.microsoft.com/office/drawing/2014/main" id="{08523BAB-3E3C-40C7-9D90-F66609447B92}"/>
                </a:ext>
              </a:extLst>
            </p:cNvPr>
            <p:cNvSpPr/>
            <p:nvPr/>
          </p:nvSpPr>
          <p:spPr>
            <a:xfrm>
              <a:off x="4776916" y="5145745"/>
              <a:ext cx="205893" cy="205893"/>
            </a:xfrm>
            <a:custGeom>
              <a:avLst/>
              <a:gdLst>
                <a:gd name="connsiteX0" fmla="*/ 188534 w 188027"/>
                <a:gd name="connsiteY0" fmla="*/ 94290 h 188027"/>
                <a:gd name="connsiteX1" fmla="*/ 94290 w 188027"/>
                <a:gd name="connsiteY1" fmla="*/ 188534 h 188027"/>
                <a:gd name="connsiteX2" fmla="*/ 46 w 188027"/>
                <a:gd name="connsiteY2" fmla="*/ 94290 h 188027"/>
                <a:gd name="connsiteX3" fmla="*/ 94290 w 188027"/>
                <a:gd name="connsiteY3" fmla="*/ 46 h 188027"/>
                <a:gd name="connsiteX4" fmla="*/ 188534 w 188027"/>
                <a:gd name="connsiteY4" fmla="*/ 94290 h 18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27" h="188027">
                  <a:moveTo>
                    <a:pt x="188534" y="94290"/>
                  </a:moveTo>
                  <a:cubicBezTo>
                    <a:pt x="188534" y="146340"/>
                    <a:pt x="146339" y="188534"/>
                    <a:pt x="94290" y="188534"/>
                  </a:cubicBezTo>
                  <a:cubicBezTo>
                    <a:pt x="42241" y="188534"/>
                    <a:pt x="46" y="146339"/>
                    <a:pt x="46" y="94290"/>
                  </a:cubicBezTo>
                  <a:cubicBezTo>
                    <a:pt x="46" y="42241"/>
                    <a:pt x="42241" y="46"/>
                    <a:pt x="94290" y="46"/>
                  </a:cubicBezTo>
                  <a:cubicBezTo>
                    <a:pt x="146339" y="46"/>
                    <a:pt x="188534" y="42241"/>
                    <a:pt x="188534" y="94290"/>
                  </a:cubicBezTo>
                  <a:close/>
                </a:path>
              </a:pathLst>
            </a:custGeom>
            <a:solidFill>
              <a:schemeClr val="accent3"/>
            </a:solidFill>
            <a:ln w="767" cap="flat">
              <a:noFill/>
              <a:prstDash val="solid"/>
              <a:miter/>
            </a:ln>
          </p:spPr>
          <p:txBody>
            <a:bodyPr rtlCol="0" anchor="ctr"/>
            <a:lstStyle/>
            <a:p>
              <a:endParaRPr lang="es-MX" sz="900">
                <a:latin typeface="Arial" panose="020B0604020202020204" pitchFamily="34" charset="0"/>
                <a:cs typeface="Arial" panose="020B0604020202020204" pitchFamily="34" charset="0"/>
              </a:endParaRPr>
            </a:p>
          </p:txBody>
        </p:sp>
        <p:sp>
          <p:nvSpPr>
            <p:cNvPr id="13" name="Forma libre 468">
              <a:extLst>
                <a:ext uri="{FF2B5EF4-FFF2-40B4-BE49-F238E27FC236}">
                  <a16:creationId xmlns:a16="http://schemas.microsoft.com/office/drawing/2014/main" id="{A417CB8A-83F6-4CB0-AA4D-0371311D6790}"/>
                </a:ext>
              </a:extLst>
            </p:cNvPr>
            <p:cNvSpPr/>
            <p:nvPr/>
          </p:nvSpPr>
          <p:spPr>
            <a:xfrm>
              <a:off x="5851336" y="4437085"/>
              <a:ext cx="205893" cy="205893"/>
            </a:xfrm>
            <a:custGeom>
              <a:avLst/>
              <a:gdLst>
                <a:gd name="connsiteX0" fmla="*/ 188534 w 188027"/>
                <a:gd name="connsiteY0" fmla="*/ 94290 h 188027"/>
                <a:gd name="connsiteX1" fmla="*/ 94290 w 188027"/>
                <a:gd name="connsiteY1" fmla="*/ 188534 h 188027"/>
                <a:gd name="connsiteX2" fmla="*/ 46 w 188027"/>
                <a:gd name="connsiteY2" fmla="*/ 94290 h 188027"/>
                <a:gd name="connsiteX3" fmla="*/ 94290 w 188027"/>
                <a:gd name="connsiteY3" fmla="*/ 46 h 188027"/>
                <a:gd name="connsiteX4" fmla="*/ 188534 w 188027"/>
                <a:gd name="connsiteY4" fmla="*/ 94290 h 18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27" h="188027">
                  <a:moveTo>
                    <a:pt x="188534" y="94290"/>
                  </a:moveTo>
                  <a:cubicBezTo>
                    <a:pt x="188534" y="146340"/>
                    <a:pt x="146339" y="188534"/>
                    <a:pt x="94290" y="188534"/>
                  </a:cubicBezTo>
                  <a:cubicBezTo>
                    <a:pt x="42241" y="188534"/>
                    <a:pt x="46" y="146339"/>
                    <a:pt x="46" y="94290"/>
                  </a:cubicBezTo>
                  <a:cubicBezTo>
                    <a:pt x="46" y="42241"/>
                    <a:pt x="42241" y="46"/>
                    <a:pt x="94290" y="46"/>
                  </a:cubicBezTo>
                  <a:cubicBezTo>
                    <a:pt x="146339" y="46"/>
                    <a:pt x="188534" y="42241"/>
                    <a:pt x="188534" y="94290"/>
                  </a:cubicBezTo>
                  <a:close/>
                </a:path>
              </a:pathLst>
            </a:custGeom>
            <a:solidFill>
              <a:schemeClr val="accent4"/>
            </a:solidFill>
            <a:ln w="767" cap="flat">
              <a:noFill/>
              <a:prstDash val="solid"/>
              <a:miter/>
            </a:ln>
          </p:spPr>
          <p:txBody>
            <a:bodyPr rtlCol="0" anchor="ctr"/>
            <a:lstStyle/>
            <a:p>
              <a:endParaRPr lang="es-MX" sz="900">
                <a:latin typeface="Arial" panose="020B0604020202020204" pitchFamily="34" charset="0"/>
                <a:cs typeface="Arial" panose="020B0604020202020204" pitchFamily="34" charset="0"/>
              </a:endParaRPr>
            </a:p>
          </p:txBody>
        </p:sp>
        <p:sp>
          <p:nvSpPr>
            <p:cNvPr id="14" name="Forma libre 468">
              <a:extLst>
                <a:ext uri="{FF2B5EF4-FFF2-40B4-BE49-F238E27FC236}">
                  <a16:creationId xmlns:a16="http://schemas.microsoft.com/office/drawing/2014/main" id="{25FBC1F3-BF8A-40AE-AAD3-1849266A9AD5}"/>
                </a:ext>
              </a:extLst>
            </p:cNvPr>
            <p:cNvSpPr/>
            <p:nvPr/>
          </p:nvSpPr>
          <p:spPr>
            <a:xfrm>
              <a:off x="7268656" y="3534115"/>
              <a:ext cx="205893" cy="205893"/>
            </a:xfrm>
            <a:custGeom>
              <a:avLst/>
              <a:gdLst>
                <a:gd name="connsiteX0" fmla="*/ 188534 w 188027"/>
                <a:gd name="connsiteY0" fmla="*/ 94290 h 188027"/>
                <a:gd name="connsiteX1" fmla="*/ 94290 w 188027"/>
                <a:gd name="connsiteY1" fmla="*/ 188534 h 188027"/>
                <a:gd name="connsiteX2" fmla="*/ 46 w 188027"/>
                <a:gd name="connsiteY2" fmla="*/ 94290 h 188027"/>
                <a:gd name="connsiteX3" fmla="*/ 94290 w 188027"/>
                <a:gd name="connsiteY3" fmla="*/ 46 h 188027"/>
                <a:gd name="connsiteX4" fmla="*/ 188534 w 188027"/>
                <a:gd name="connsiteY4" fmla="*/ 94290 h 18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27" h="188027">
                  <a:moveTo>
                    <a:pt x="188534" y="94290"/>
                  </a:moveTo>
                  <a:cubicBezTo>
                    <a:pt x="188534" y="146340"/>
                    <a:pt x="146339" y="188534"/>
                    <a:pt x="94290" y="188534"/>
                  </a:cubicBezTo>
                  <a:cubicBezTo>
                    <a:pt x="42241" y="188534"/>
                    <a:pt x="46" y="146339"/>
                    <a:pt x="46" y="94290"/>
                  </a:cubicBezTo>
                  <a:cubicBezTo>
                    <a:pt x="46" y="42241"/>
                    <a:pt x="42241" y="46"/>
                    <a:pt x="94290" y="46"/>
                  </a:cubicBezTo>
                  <a:cubicBezTo>
                    <a:pt x="146339" y="46"/>
                    <a:pt x="188534" y="42241"/>
                    <a:pt x="188534" y="94290"/>
                  </a:cubicBezTo>
                  <a:close/>
                </a:path>
              </a:pathLst>
            </a:custGeom>
            <a:solidFill>
              <a:schemeClr val="accent5"/>
            </a:solidFill>
            <a:ln w="767" cap="flat">
              <a:noFill/>
              <a:prstDash val="solid"/>
              <a:miter/>
            </a:ln>
          </p:spPr>
          <p:txBody>
            <a:bodyPr rtlCol="0" anchor="ctr"/>
            <a:lstStyle/>
            <a:p>
              <a:endParaRPr lang="es-MX" sz="900">
                <a:latin typeface="Arial" panose="020B0604020202020204" pitchFamily="34" charset="0"/>
                <a:cs typeface="Arial" panose="020B0604020202020204" pitchFamily="34" charset="0"/>
              </a:endParaRPr>
            </a:p>
          </p:txBody>
        </p:sp>
        <p:sp>
          <p:nvSpPr>
            <p:cNvPr id="15" name="CuadroTexto 395">
              <a:extLst>
                <a:ext uri="{FF2B5EF4-FFF2-40B4-BE49-F238E27FC236}">
                  <a16:creationId xmlns:a16="http://schemas.microsoft.com/office/drawing/2014/main" id="{FE25199D-8DA2-4B7C-863B-BCA58682D82B}"/>
                </a:ext>
              </a:extLst>
            </p:cNvPr>
            <p:cNvSpPr txBox="1"/>
            <p:nvPr/>
          </p:nvSpPr>
          <p:spPr>
            <a:xfrm>
              <a:off x="1466968" y="2541682"/>
              <a:ext cx="1710815" cy="437267"/>
            </a:xfrm>
            <a:prstGeom prst="rect">
              <a:avLst/>
            </a:prstGeom>
            <a:noFill/>
          </p:spPr>
          <p:txBody>
            <a:bodyPr wrap="square" rtlCol="0">
              <a:spAutoFit/>
            </a:bodyPr>
            <a:lstStyle/>
            <a:p>
              <a:pPr algn="ctr"/>
              <a:r>
                <a:rPr lang="en-US" sz="1200" dirty="0">
                  <a:latin typeface="Arial" panose="020B0604020202020204" pitchFamily="34" charset="0"/>
                  <a:ea typeface="Lato Semibold" panose="020F0502020204030203" pitchFamily="34" charset="0"/>
                  <a:cs typeface="Arial" panose="020B0604020202020204" pitchFamily="34" charset="0"/>
                </a:rPr>
                <a:t>The child has unmet needs</a:t>
              </a:r>
            </a:p>
          </p:txBody>
        </p:sp>
        <p:sp>
          <p:nvSpPr>
            <p:cNvPr id="16" name="CuadroTexto 395">
              <a:extLst>
                <a:ext uri="{FF2B5EF4-FFF2-40B4-BE49-F238E27FC236}">
                  <a16:creationId xmlns:a16="http://schemas.microsoft.com/office/drawing/2014/main" id="{26C860B0-199C-4081-A584-2D1E91AAF265}"/>
                </a:ext>
              </a:extLst>
            </p:cNvPr>
            <p:cNvSpPr txBox="1"/>
            <p:nvPr/>
          </p:nvSpPr>
          <p:spPr>
            <a:xfrm>
              <a:off x="3444233" y="5636505"/>
              <a:ext cx="1710815" cy="437267"/>
            </a:xfrm>
            <a:prstGeom prst="rect">
              <a:avLst/>
            </a:prstGeom>
            <a:noFill/>
          </p:spPr>
          <p:txBody>
            <a:bodyPr wrap="square" rtlCol="0">
              <a:spAutoFit/>
            </a:bodyPr>
            <a:lstStyle/>
            <a:p>
              <a:pPr algn="ctr"/>
              <a:r>
                <a:rPr lang="en-US" sz="1200" dirty="0">
                  <a:latin typeface="Arial" panose="020B0604020202020204" pitchFamily="34" charset="0"/>
                  <a:ea typeface="Lato Semibold" panose="020F0502020204030203" pitchFamily="34" charset="0"/>
                  <a:cs typeface="Arial" panose="020B0604020202020204" pitchFamily="34" charset="0"/>
                </a:rPr>
                <a:t>The child </a:t>
              </a:r>
              <a:r>
                <a:rPr lang="en-US" sz="1200" dirty="0" err="1">
                  <a:latin typeface="Arial" panose="020B0604020202020204" pitchFamily="34" charset="0"/>
                  <a:ea typeface="Lato Semibold" panose="020F0502020204030203" pitchFamily="34" charset="0"/>
                  <a:cs typeface="Arial" panose="020B0604020202020204" pitchFamily="34" charset="0"/>
                </a:rPr>
                <a:t>internalises</a:t>
              </a:r>
              <a:r>
                <a:rPr lang="en-US" sz="1200" dirty="0">
                  <a:latin typeface="Arial" panose="020B0604020202020204" pitchFamily="34" charset="0"/>
                  <a:ea typeface="Lato Semibold" panose="020F0502020204030203" pitchFamily="34" charset="0"/>
                  <a:cs typeface="Arial" panose="020B0604020202020204" pitchFamily="34" charset="0"/>
                </a:rPr>
                <a:t> more than before</a:t>
              </a:r>
            </a:p>
          </p:txBody>
        </p:sp>
        <p:sp>
          <p:nvSpPr>
            <p:cNvPr id="17" name="CuadroTexto 395">
              <a:extLst>
                <a:ext uri="{FF2B5EF4-FFF2-40B4-BE49-F238E27FC236}">
                  <a16:creationId xmlns:a16="http://schemas.microsoft.com/office/drawing/2014/main" id="{5EC549F1-0F86-41B7-8D94-D27072052AFC}"/>
                </a:ext>
              </a:extLst>
            </p:cNvPr>
            <p:cNvSpPr txBox="1"/>
            <p:nvPr/>
          </p:nvSpPr>
          <p:spPr>
            <a:xfrm>
              <a:off x="3352248" y="3386119"/>
              <a:ext cx="2499088" cy="437267"/>
            </a:xfrm>
            <a:prstGeom prst="rect">
              <a:avLst/>
            </a:prstGeom>
            <a:noFill/>
          </p:spPr>
          <p:txBody>
            <a:bodyPr wrap="square" rtlCol="0">
              <a:spAutoFit/>
            </a:bodyPr>
            <a:lstStyle/>
            <a:p>
              <a:pPr algn="ctr"/>
              <a:r>
                <a:rPr lang="en-US" sz="1200" dirty="0">
                  <a:latin typeface="Arial" panose="020B0604020202020204" pitchFamily="34" charset="0"/>
                  <a:ea typeface="Lato Semibold" panose="020F0502020204030203" pitchFamily="34" charset="0"/>
                  <a:cs typeface="Arial" panose="020B0604020202020204" pitchFamily="34" charset="0"/>
                </a:rPr>
                <a:t>They feel increased anxiety or mental health challenge</a:t>
              </a:r>
            </a:p>
          </p:txBody>
        </p:sp>
        <p:sp>
          <p:nvSpPr>
            <p:cNvPr id="18" name="CuadroTexto 395">
              <a:extLst>
                <a:ext uri="{FF2B5EF4-FFF2-40B4-BE49-F238E27FC236}">
                  <a16:creationId xmlns:a16="http://schemas.microsoft.com/office/drawing/2014/main" id="{70D551EE-945D-4739-A67F-5E3EC8F908C3}"/>
                </a:ext>
              </a:extLst>
            </p:cNvPr>
            <p:cNvSpPr txBox="1"/>
            <p:nvPr/>
          </p:nvSpPr>
          <p:spPr>
            <a:xfrm>
              <a:off x="5544884" y="5869993"/>
              <a:ext cx="1710815" cy="787081"/>
            </a:xfrm>
            <a:prstGeom prst="rect">
              <a:avLst/>
            </a:prstGeom>
            <a:noFill/>
          </p:spPr>
          <p:txBody>
            <a:bodyPr wrap="square" rtlCol="0">
              <a:spAutoFit/>
            </a:bodyPr>
            <a:lstStyle/>
            <a:p>
              <a:pPr algn="ctr"/>
              <a:r>
                <a:rPr lang="en-US" sz="1200" dirty="0">
                  <a:latin typeface="Arial" panose="020B0604020202020204" pitchFamily="34" charset="0"/>
                  <a:ea typeface="Lato Semibold" panose="020F0502020204030203" pitchFamily="34" charset="0"/>
                  <a:cs typeface="Arial" panose="020B0604020202020204" pitchFamily="34" charset="0"/>
                </a:rPr>
                <a:t>The child </a:t>
              </a:r>
              <a:r>
                <a:rPr lang="en-US" sz="1200" dirty="0" err="1">
                  <a:latin typeface="Arial" panose="020B0604020202020204" pitchFamily="34" charset="0"/>
                  <a:ea typeface="Lato Semibold" panose="020F0502020204030203" pitchFamily="34" charset="0"/>
                  <a:cs typeface="Arial" panose="020B0604020202020204" pitchFamily="34" charset="0"/>
                </a:rPr>
                <a:t>externalises</a:t>
              </a:r>
              <a:r>
                <a:rPr lang="en-US" sz="1200" dirty="0">
                  <a:latin typeface="Arial" panose="020B0604020202020204" pitchFamily="34" charset="0"/>
                  <a:ea typeface="Lato Semibold" panose="020F0502020204030203" pitchFamily="34" charset="0"/>
                  <a:cs typeface="Arial" panose="020B0604020202020204" pitchFamily="34" charset="0"/>
                </a:rPr>
                <a:t> through behaviours and attendance starts to suffer</a:t>
              </a:r>
            </a:p>
          </p:txBody>
        </p:sp>
        <p:sp>
          <p:nvSpPr>
            <p:cNvPr id="19" name="CuadroTexto 395">
              <a:extLst>
                <a:ext uri="{FF2B5EF4-FFF2-40B4-BE49-F238E27FC236}">
                  <a16:creationId xmlns:a16="http://schemas.microsoft.com/office/drawing/2014/main" id="{92E3D4C8-B541-4C75-80CC-61BE9B96612D}"/>
                </a:ext>
              </a:extLst>
            </p:cNvPr>
            <p:cNvSpPr txBox="1"/>
            <p:nvPr/>
          </p:nvSpPr>
          <p:spPr>
            <a:xfrm>
              <a:off x="7805217" y="2488858"/>
              <a:ext cx="1710815" cy="787081"/>
            </a:xfrm>
            <a:prstGeom prst="rect">
              <a:avLst/>
            </a:prstGeom>
            <a:noFill/>
          </p:spPr>
          <p:txBody>
            <a:bodyPr wrap="square" rtlCol="0">
              <a:spAutoFit/>
            </a:bodyPr>
            <a:lstStyle/>
            <a:p>
              <a:pPr algn="ctr"/>
              <a:r>
                <a:rPr lang="en-US" sz="1200" dirty="0">
                  <a:latin typeface="Arial" panose="020B0604020202020204" pitchFamily="34" charset="0"/>
                  <a:ea typeface="Lato Semibold" panose="020F0502020204030203" pitchFamily="34" charset="0"/>
                  <a:cs typeface="Arial" panose="020B0604020202020204" pitchFamily="34" charset="0"/>
                </a:rPr>
                <a:t>They have poor or traumatic experiences in the school / college environment</a:t>
              </a:r>
            </a:p>
          </p:txBody>
        </p:sp>
        <p:sp>
          <p:nvSpPr>
            <p:cNvPr id="20" name="CuadroTexto 395">
              <a:extLst>
                <a:ext uri="{FF2B5EF4-FFF2-40B4-BE49-F238E27FC236}">
                  <a16:creationId xmlns:a16="http://schemas.microsoft.com/office/drawing/2014/main" id="{6B142D5B-A329-4BD2-BD93-7D0E6F3A1799}"/>
                </a:ext>
              </a:extLst>
            </p:cNvPr>
            <p:cNvSpPr txBox="1"/>
            <p:nvPr/>
          </p:nvSpPr>
          <p:spPr>
            <a:xfrm>
              <a:off x="8814628" y="5520182"/>
              <a:ext cx="1710815" cy="612174"/>
            </a:xfrm>
            <a:prstGeom prst="rect">
              <a:avLst/>
            </a:prstGeom>
            <a:noFill/>
          </p:spPr>
          <p:txBody>
            <a:bodyPr wrap="square" rtlCol="0">
              <a:spAutoFit/>
            </a:bodyPr>
            <a:lstStyle/>
            <a:p>
              <a:pPr algn="ctr"/>
              <a:r>
                <a:rPr lang="en-US" sz="1200" dirty="0">
                  <a:latin typeface="Arial" panose="020B0604020202020204" pitchFamily="34" charset="0"/>
                  <a:ea typeface="Lato Semibold" panose="020F0502020204030203" pitchFamily="34" charset="0"/>
                  <a:cs typeface="Arial" panose="020B0604020202020204" pitchFamily="34" charset="0"/>
                </a:rPr>
                <a:t>This puts increased pressure on home and family life</a:t>
              </a:r>
            </a:p>
          </p:txBody>
        </p:sp>
        <p:sp>
          <p:nvSpPr>
            <p:cNvPr id="28" name="Gráfico 221">
              <a:extLst>
                <a:ext uri="{FF2B5EF4-FFF2-40B4-BE49-F238E27FC236}">
                  <a16:creationId xmlns:a16="http://schemas.microsoft.com/office/drawing/2014/main" id="{0F22C215-1971-4075-8E2C-77FCC2316C80}"/>
                </a:ext>
              </a:extLst>
            </p:cNvPr>
            <p:cNvSpPr/>
            <p:nvPr/>
          </p:nvSpPr>
          <p:spPr>
            <a:xfrm>
              <a:off x="6227745" y="5012654"/>
              <a:ext cx="407283" cy="339402"/>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bg1"/>
            </a:solidFill>
            <a:ln w="1098" cap="flat">
              <a:noFill/>
              <a:prstDash val="solid"/>
              <a:miter/>
            </a:ln>
          </p:spPr>
          <p:txBody>
            <a:bodyPr rtlCol="0" anchor="ctr"/>
            <a:lstStyle/>
            <a:p>
              <a:endParaRPr lang="es-MX" sz="900">
                <a:latin typeface="Arial" panose="020B0604020202020204" pitchFamily="34" charset="0"/>
                <a:cs typeface="Arial" panose="020B0604020202020204" pitchFamily="34" charset="0"/>
              </a:endParaRPr>
            </a:p>
          </p:txBody>
        </p:sp>
        <p:sp>
          <p:nvSpPr>
            <p:cNvPr id="48" name="Rectangle 56">
              <a:extLst>
                <a:ext uri="{FF2B5EF4-FFF2-40B4-BE49-F238E27FC236}">
                  <a16:creationId xmlns:a16="http://schemas.microsoft.com/office/drawing/2014/main" id="{DE4D2097-3ED3-4979-95B2-1F0CE8775541}"/>
                </a:ext>
              </a:extLst>
            </p:cNvPr>
            <p:cNvSpPr/>
            <p:nvPr/>
          </p:nvSpPr>
          <p:spPr>
            <a:xfrm>
              <a:off x="965388" y="1199044"/>
              <a:ext cx="10758415" cy="6996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spcBef>
                  <a:spcPts val="600"/>
                </a:spcBef>
              </a:pPr>
              <a:r>
                <a:rPr lang="en-GB" sz="1400" dirty="0">
                  <a:latin typeface="Arial" panose="020B0604020202020204" pitchFamily="34" charset="0"/>
                  <a:cs typeface="Arial" panose="020B0604020202020204" pitchFamily="34" charset="0"/>
                </a:rPr>
                <a:t>The 2 leading causes of persistent absence amongst CYP with SEND are: 1: Mental Health challenges (chiefly anxiety) and 2: Unmet (including unidentified) need. The Education Select Committee heard this journey described as a ‘self-propelled process of escalation for the child as a result of their unmet need.’ (16</a:t>
              </a:r>
              <a:r>
                <a:rPr lang="en-GB" sz="1400" baseline="30000" dirty="0">
                  <a:latin typeface="Arial" panose="020B0604020202020204" pitchFamily="34" charset="0"/>
                  <a:cs typeface="Arial" panose="020B0604020202020204" pitchFamily="34" charset="0"/>
                </a:rPr>
                <a:t>th</a:t>
              </a:r>
              <a:r>
                <a:rPr lang="en-GB" sz="1400" dirty="0">
                  <a:latin typeface="Arial" panose="020B0604020202020204" pitchFamily="34" charset="0"/>
                  <a:cs typeface="Arial" panose="020B0604020202020204" pitchFamily="34" charset="0"/>
                </a:rPr>
                <a:t> May 2023, Link to Parliament TV found in notes)</a:t>
              </a:r>
              <a:endParaRPr lang="en-US" sz="1400" dirty="0">
                <a:latin typeface="Arial" panose="020B0604020202020204" pitchFamily="34" charset="0"/>
                <a:cs typeface="Arial" panose="020B0604020202020204" pitchFamily="34" charset="0"/>
              </a:endParaRPr>
            </a:p>
          </p:txBody>
        </p:sp>
        <p:sp>
          <p:nvSpPr>
            <p:cNvPr id="49" name="Rectangle 56">
              <a:extLst>
                <a:ext uri="{FF2B5EF4-FFF2-40B4-BE49-F238E27FC236}">
                  <a16:creationId xmlns:a16="http://schemas.microsoft.com/office/drawing/2014/main" id="{9832EC36-BA37-491D-AEE0-2C7CABE3CE04}"/>
                </a:ext>
              </a:extLst>
            </p:cNvPr>
            <p:cNvSpPr/>
            <p:nvPr/>
          </p:nvSpPr>
          <p:spPr>
            <a:xfrm>
              <a:off x="10260237" y="3376299"/>
              <a:ext cx="1354800" cy="903685"/>
            </a:xfrm>
            <a:prstGeom prst="rect">
              <a:avLst/>
            </a:prstGeom>
          </p:spPr>
          <p:txBody>
            <a:bodyPr wrap="square">
              <a:spAutoFit/>
            </a:bodyPr>
            <a:lstStyle/>
            <a:p>
              <a:pPr>
                <a:spcBef>
                  <a:spcPts val="600"/>
                </a:spcBef>
              </a:pPr>
              <a:r>
                <a:rPr lang="en-GB" sz="1400" dirty="0">
                  <a:latin typeface="Arial" panose="020B0604020202020204" pitchFamily="34" charset="0"/>
                  <a:cs typeface="Arial" panose="020B0604020202020204" pitchFamily="34" charset="0"/>
                </a:rPr>
                <a:t>Leading to non-attendance or placement breakdown</a:t>
              </a:r>
              <a:endParaRPr lang="en-US" sz="1400" dirty="0">
                <a:latin typeface="Arial" panose="020B0604020202020204" pitchFamily="34" charset="0"/>
                <a:cs typeface="Arial" panose="020B0604020202020204" pitchFamily="34" charset="0"/>
              </a:endParaRPr>
            </a:p>
          </p:txBody>
        </p:sp>
      </p:grpSp>
      <p:sp>
        <p:nvSpPr>
          <p:cNvPr id="51" name="TextBox 50">
            <a:extLst>
              <a:ext uri="{FF2B5EF4-FFF2-40B4-BE49-F238E27FC236}">
                <a16:creationId xmlns:a16="http://schemas.microsoft.com/office/drawing/2014/main" id="{A13F4F75-C9C1-4308-91C6-D1C64814FF9C}"/>
              </a:ext>
            </a:extLst>
          </p:cNvPr>
          <p:cNvSpPr txBox="1"/>
          <p:nvPr/>
        </p:nvSpPr>
        <p:spPr>
          <a:xfrm>
            <a:off x="0" y="-57571"/>
            <a:ext cx="12192000" cy="954107"/>
          </a:xfrm>
          <a:prstGeom prst="rect">
            <a:avLst/>
          </a:prstGeom>
          <a:noFill/>
        </p:spPr>
        <p:txBody>
          <a:bodyPr wrap="square" rtlCol="0">
            <a:spAutoFit/>
          </a:bodyPr>
          <a:lstStyle/>
          <a:p>
            <a:pPr algn="ctr"/>
            <a:r>
              <a:rPr lang="en-US" sz="2800" dirty="0">
                <a:latin typeface="Arial" panose="020B0604020202020204" pitchFamily="34" charset="0"/>
                <a:ea typeface="Cambria" panose="02040503050406030204" pitchFamily="18" charset="0"/>
                <a:cs typeface="Arial" panose="020B0604020202020204" pitchFamily="34" charset="0"/>
              </a:rPr>
              <a:t>Lived experience of children and young people with Special Educational Needs and Disabilities that become persistently absent</a:t>
            </a:r>
          </a:p>
        </p:txBody>
      </p:sp>
      <p:pic>
        <p:nvPicPr>
          <p:cNvPr id="2" name="Picture 1">
            <a:extLst>
              <a:ext uri="{FF2B5EF4-FFF2-40B4-BE49-F238E27FC236}">
                <a16:creationId xmlns:a16="http://schemas.microsoft.com/office/drawing/2014/main" id="{07CEBF69-3B5E-ED43-3B3C-5149BB889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197" y="3148619"/>
            <a:ext cx="528174" cy="528174"/>
          </a:xfrm>
          <a:prstGeom prst="rect">
            <a:avLst/>
          </a:prstGeom>
        </p:spPr>
      </p:pic>
      <p:pic>
        <p:nvPicPr>
          <p:cNvPr id="3" name="Picture 2">
            <a:extLst>
              <a:ext uri="{FF2B5EF4-FFF2-40B4-BE49-F238E27FC236}">
                <a16:creationId xmlns:a16="http://schemas.microsoft.com/office/drawing/2014/main" id="{6309D632-C4D1-B3F5-725A-9C2D5A807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7070" y="5510112"/>
            <a:ext cx="495059" cy="495059"/>
          </a:xfrm>
          <a:prstGeom prst="rect">
            <a:avLst/>
          </a:prstGeom>
        </p:spPr>
      </p:pic>
      <p:pic>
        <p:nvPicPr>
          <p:cNvPr id="55" name="Picture 54">
            <a:extLst>
              <a:ext uri="{FF2B5EF4-FFF2-40B4-BE49-F238E27FC236}">
                <a16:creationId xmlns:a16="http://schemas.microsoft.com/office/drawing/2014/main" id="{562419CC-9427-3B44-1C92-3D594814CA7C}"/>
              </a:ext>
            </a:extLst>
          </p:cNvPr>
          <p:cNvPicPr>
            <a:picLocks noChangeAspect="1"/>
          </p:cNvPicPr>
          <p:nvPr/>
        </p:nvPicPr>
        <p:blipFill>
          <a:blip r:embed="rId5"/>
          <a:stretch>
            <a:fillRect/>
          </a:stretch>
        </p:blipFill>
        <p:spPr>
          <a:xfrm>
            <a:off x="9269400" y="4344456"/>
            <a:ext cx="897053" cy="607682"/>
          </a:xfrm>
          <a:prstGeom prst="rect">
            <a:avLst/>
          </a:prstGeom>
        </p:spPr>
      </p:pic>
      <p:pic>
        <p:nvPicPr>
          <p:cNvPr id="57" name="Picture 56">
            <a:extLst>
              <a:ext uri="{FF2B5EF4-FFF2-40B4-BE49-F238E27FC236}">
                <a16:creationId xmlns:a16="http://schemas.microsoft.com/office/drawing/2014/main" id="{3C65EB36-2A46-2F10-EF60-21AC71A93E06}"/>
              </a:ext>
            </a:extLst>
          </p:cNvPr>
          <p:cNvPicPr>
            <a:picLocks noChangeAspect="1"/>
          </p:cNvPicPr>
          <p:nvPr/>
        </p:nvPicPr>
        <p:blipFill>
          <a:blip r:embed="rId6"/>
          <a:stretch>
            <a:fillRect/>
          </a:stretch>
        </p:blipFill>
        <p:spPr>
          <a:xfrm>
            <a:off x="3995762" y="3904746"/>
            <a:ext cx="655700" cy="547683"/>
          </a:xfrm>
          <a:prstGeom prst="rect">
            <a:avLst/>
          </a:prstGeom>
        </p:spPr>
      </p:pic>
      <p:pic>
        <p:nvPicPr>
          <p:cNvPr id="59" name="Picture 58">
            <a:extLst>
              <a:ext uri="{FF2B5EF4-FFF2-40B4-BE49-F238E27FC236}">
                <a16:creationId xmlns:a16="http://schemas.microsoft.com/office/drawing/2014/main" id="{5C020D44-6A14-6903-742C-4144530921B1}"/>
              </a:ext>
            </a:extLst>
          </p:cNvPr>
          <p:cNvPicPr>
            <a:picLocks noChangeAspect="1"/>
          </p:cNvPicPr>
          <p:nvPr/>
        </p:nvPicPr>
        <p:blipFill>
          <a:blip r:embed="rId7"/>
          <a:stretch>
            <a:fillRect/>
          </a:stretch>
        </p:blipFill>
        <p:spPr>
          <a:xfrm>
            <a:off x="6768636" y="2193305"/>
            <a:ext cx="638264" cy="609685"/>
          </a:xfrm>
          <a:prstGeom prst="rect">
            <a:avLst/>
          </a:prstGeom>
        </p:spPr>
      </p:pic>
    </p:spTree>
    <p:extLst>
      <p:ext uri="{BB962C8B-B14F-4D97-AF65-F5344CB8AC3E}">
        <p14:creationId xmlns:p14="http://schemas.microsoft.com/office/powerpoint/2010/main" val="2175786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5F1681-14E3-F910-A403-989BF60280BC}"/>
              </a:ext>
            </a:extLst>
          </p:cNvPr>
          <p:cNvSpPr>
            <a:spLocks noGrp="1"/>
          </p:cNvSpPr>
          <p:nvPr>
            <p:ph type="title"/>
          </p:nvPr>
        </p:nvSpPr>
        <p:spPr>
          <a:xfrm>
            <a:off x="457200" y="671824"/>
            <a:ext cx="5540202" cy="2757176"/>
          </a:xfrm>
        </p:spPr>
        <p:txBody>
          <a:bodyPr vert="horz" lIns="91440" tIns="45720" rIns="91440" bIns="45720" rtlCol="0" anchor="b">
            <a:normAutofit/>
          </a:bodyPr>
          <a:lstStyle/>
          <a:p>
            <a:r>
              <a:rPr lang="en-US" sz="4600" dirty="0">
                <a:latin typeface="Arial" panose="020B0604020202020204" pitchFamily="34" charset="0"/>
                <a:cs typeface="Arial" panose="020B0604020202020204" pitchFamily="34" charset="0"/>
              </a:rPr>
              <a:t>Who are we working with?</a:t>
            </a:r>
          </a:p>
        </p:txBody>
      </p:sp>
    </p:spTree>
    <p:extLst>
      <p:ext uri="{BB962C8B-B14F-4D97-AF65-F5344CB8AC3E}">
        <p14:creationId xmlns:p14="http://schemas.microsoft.com/office/powerpoint/2010/main" val="2938773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3CB4-5DC3-B9F0-7AEB-8E9C714719C2}"/>
              </a:ext>
            </a:extLst>
          </p:cNvPr>
          <p:cNvSpPr>
            <a:spLocks noGrp="1"/>
          </p:cNvSpPr>
          <p:nvPr>
            <p:ph type="title"/>
          </p:nvPr>
        </p:nvSpPr>
        <p:spPr>
          <a:xfrm>
            <a:off x="0" y="0"/>
            <a:ext cx="12192000" cy="1260764"/>
          </a:xfrm>
        </p:spPr>
        <p:txBody>
          <a:bodyPr>
            <a:normAutofit/>
          </a:bodyPr>
          <a:lstStyle/>
          <a:p>
            <a:r>
              <a:rPr lang="en-GB" sz="3100" b="1" dirty="0">
                <a:latin typeface="Arial" panose="020B0604020202020204" pitchFamily="34" charset="0"/>
                <a:cs typeface="Arial" panose="020B0604020202020204" pitchFamily="34" charset="0"/>
              </a:rPr>
              <a:t>Participants were reaching and supporting children, young people and families in multiple contexts</a:t>
            </a:r>
            <a:endParaRPr lang="en-GB" b="1" dirty="0">
              <a:latin typeface="Arial" panose="020B0604020202020204" pitchFamily="34" charset="0"/>
              <a:cs typeface="Arial" panose="020B0604020202020204" pitchFamily="34" charset="0"/>
            </a:endParaRPr>
          </a:p>
        </p:txBody>
      </p:sp>
      <p:sp>
        <p:nvSpPr>
          <p:cNvPr id="5" name="Flowchart: Sequential Access Storage 4">
            <a:extLst>
              <a:ext uri="{FF2B5EF4-FFF2-40B4-BE49-F238E27FC236}">
                <a16:creationId xmlns:a16="http://schemas.microsoft.com/office/drawing/2014/main" id="{C7750C84-2711-A855-5010-738EC8A8D603}"/>
              </a:ext>
            </a:extLst>
          </p:cNvPr>
          <p:cNvSpPr/>
          <p:nvPr/>
        </p:nvSpPr>
        <p:spPr>
          <a:xfrm>
            <a:off x="443345" y="1260764"/>
            <a:ext cx="2292926"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Young people struggling with their attendance</a:t>
            </a:r>
          </a:p>
        </p:txBody>
      </p:sp>
      <p:sp>
        <p:nvSpPr>
          <p:cNvPr id="6" name="Flowchart: Sequential Access Storage 5">
            <a:extLst>
              <a:ext uri="{FF2B5EF4-FFF2-40B4-BE49-F238E27FC236}">
                <a16:creationId xmlns:a16="http://schemas.microsoft.com/office/drawing/2014/main" id="{C4335B17-D9A2-C386-F4D2-206F8B619F71}"/>
              </a:ext>
            </a:extLst>
          </p:cNvPr>
          <p:cNvSpPr/>
          <p:nvPr/>
        </p:nvSpPr>
        <p:spPr>
          <a:xfrm>
            <a:off x="568038" y="3144982"/>
            <a:ext cx="2168233"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Young people being supported with their mental health</a:t>
            </a:r>
          </a:p>
        </p:txBody>
      </p:sp>
      <p:sp>
        <p:nvSpPr>
          <p:cNvPr id="7" name="Flowchart: Sequential Access Storage 6">
            <a:extLst>
              <a:ext uri="{FF2B5EF4-FFF2-40B4-BE49-F238E27FC236}">
                <a16:creationId xmlns:a16="http://schemas.microsoft.com/office/drawing/2014/main" id="{0A43BCF3-2AFB-4D71-2C34-9099CB1AFF90}"/>
              </a:ext>
            </a:extLst>
          </p:cNvPr>
          <p:cNvSpPr/>
          <p:nvPr/>
        </p:nvSpPr>
        <p:spPr>
          <a:xfrm>
            <a:off x="477981" y="5029200"/>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Any child with a social worker</a:t>
            </a:r>
          </a:p>
        </p:txBody>
      </p:sp>
      <p:sp>
        <p:nvSpPr>
          <p:cNvPr id="8" name="Flowchart: Sequential Access Storage 7">
            <a:extLst>
              <a:ext uri="{FF2B5EF4-FFF2-40B4-BE49-F238E27FC236}">
                <a16:creationId xmlns:a16="http://schemas.microsoft.com/office/drawing/2014/main" id="{B41AB086-496F-98C7-B978-C67F99A9E966}"/>
              </a:ext>
            </a:extLst>
          </p:cNvPr>
          <p:cNvSpPr/>
          <p:nvPr/>
        </p:nvSpPr>
        <p:spPr>
          <a:xfrm>
            <a:off x="6400796" y="1291936"/>
            <a:ext cx="2341422"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Vulnerable children -multiple characteristics</a:t>
            </a:r>
          </a:p>
        </p:txBody>
      </p:sp>
      <p:sp>
        <p:nvSpPr>
          <p:cNvPr id="9" name="Flowchart: Sequential Access Storage 8">
            <a:extLst>
              <a:ext uri="{FF2B5EF4-FFF2-40B4-BE49-F238E27FC236}">
                <a16:creationId xmlns:a16="http://schemas.microsoft.com/office/drawing/2014/main" id="{272121D8-49A7-73E0-2CBE-0712648E663D}"/>
              </a:ext>
            </a:extLst>
          </p:cNvPr>
          <p:cNvSpPr/>
          <p:nvPr/>
        </p:nvSpPr>
        <p:spPr>
          <a:xfrm>
            <a:off x="3200398" y="1215737"/>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Young people on the edge of VEMT (aged 1-16)</a:t>
            </a:r>
          </a:p>
        </p:txBody>
      </p:sp>
      <p:sp>
        <p:nvSpPr>
          <p:cNvPr id="10" name="Flowchart: Sequential Access Storage 9">
            <a:extLst>
              <a:ext uri="{FF2B5EF4-FFF2-40B4-BE49-F238E27FC236}">
                <a16:creationId xmlns:a16="http://schemas.microsoft.com/office/drawing/2014/main" id="{07BB97DA-8A7E-BDC0-D9D6-16B130113802}"/>
              </a:ext>
            </a:extLst>
          </p:cNvPr>
          <p:cNvSpPr/>
          <p:nvPr/>
        </p:nvSpPr>
        <p:spPr>
          <a:xfrm>
            <a:off x="6470074" y="3144982"/>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Young people with EHCP / SEND needs</a:t>
            </a:r>
          </a:p>
        </p:txBody>
      </p:sp>
      <p:sp>
        <p:nvSpPr>
          <p:cNvPr id="11" name="Flowchart: Sequential Access Storage 10">
            <a:extLst>
              <a:ext uri="{FF2B5EF4-FFF2-40B4-BE49-F238E27FC236}">
                <a16:creationId xmlns:a16="http://schemas.microsoft.com/office/drawing/2014/main" id="{D471755C-2859-FC11-4C52-2D451E9B44E5}"/>
              </a:ext>
            </a:extLst>
          </p:cNvPr>
          <p:cNvSpPr/>
          <p:nvPr/>
        </p:nvSpPr>
        <p:spPr>
          <a:xfrm>
            <a:off x="3345871" y="3144982"/>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Young people at risk of exclusion / excluded</a:t>
            </a:r>
          </a:p>
        </p:txBody>
      </p:sp>
      <p:sp>
        <p:nvSpPr>
          <p:cNvPr id="12" name="Flowchart: Sequential Access Storage 11">
            <a:extLst>
              <a:ext uri="{FF2B5EF4-FFF2-40B4-BE49-F238E27FC236}">
                <a16:creationId xmlns:a16="http://schemas.microsoft.com/office/drawing/2014/main" id="{BC18F054-8A89-84AE-6AF2-69227932158C}"/>
              </a:ext>
            </a:extLst>
          </p:cNvPr>
          <p:cNvSpPr/>
          <p:nvPr/>
        </p:nvSpPr>
        <p:spPr>
          <a:xfrm>
            <a:off x="3567544" y="5029199"/>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Children missing from home / education</a:t>
            </a:r>
          </a:p>
        </p:txBody>
      </p:sp>
      <p:sp>
        <p:nvSpPr>
          <p:cNvPr id="13" name="Flowchart: Sequential Access Storage 12">
            <a:extLst>
              <a:ext uri="{FF2B5EF4-FFF2-40B4-BE49-F238E27FC236}">
                <a16:creationId xmlns:a16="http://schemas.microsoft.com/office/drawing/2014/main" id="{C94CCDE0-3DB3-7D83-B7F6-DDEF3D2CE03E}"/>
              </a:ext>
            </a:extLst>
          </p:cNvPr>
          <p:cNvSpPr/>
          <p:nvPr/>
        </p:nvSpPr>
        <p:spPr>
          <a:xfrm>
            <a:off x="6657108" y="5029198"/>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Children not known to social care</a:t>
            </a:r>
          </a:p>
          <a:p>
            <a:pPr algn="ctr"/>
            <a:endParaRPr lang="en-GB" dirty="0">
              <a:latin typeface="Arial" panose="020B0604020202020204" pitchFamily="34" charset="0"/>
              <a:cs typeface="Arial" panose="020B0604020202020204" pitchFamily="34" charset="0"/>
            </a:endParaRPr>
          </a:p>
        </p:txBody>
      </p:sp>
      <p:sp>
        <p:nvSpPr>
          <p:cNvPr id="14" name="Flowchart: Sequential Access Storage 13">
            <a:extLst>
              <a:ext uri="{FF2B5EF4-FFF2-40B4-BE49-F238E27FC236}">
                <a16:creationId xmlns:a16="http://schemas.microsoft.com/office/drawing/2014/main" id="{58434C13-26BF-2DD0-DA5A-7F3ED5C4DDBF}"/>
              </a:ext>
            </a:extLst>
          </p:cNvPr>
          <p:cNvSpPr/>
          <p:nvPr/>
        </p:nvSpPr>
        <p:spPr>
          <a:xfrm>
            <a:off x="9455728" y="5029198"/>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Young people ‘NEET’ 15-18/25 with an EHCP</a:t>
            </a:r>
          </a:p>
        </p:txBody>
      </p:sp>
      <p:sp>
        <p:nvSpPr>
          <p:cNvPr id="15" name="Flowchart: Sequential Access Storage 14">
            <a:extLst>
              <a:ext uri="{FF2B5EF4-FFF2-40B4-BE49-F238E27FC236}">
                <a16:creationId xmlns:a16="http://schemas.microsoft.com/office/drawing/2014/main" id="{F6166D5F-ABAD-0EAB-FCB3-DEFECB4ECB44}"/>
              </a:ext>
            </a:extLst>
          </p:cNvPr>
          <p:cNvSpPr/>
          <p:nvPr/>
        </p:nvSpPr>
        <p:spPr>
          <a:xfrm>
            <a:off x="9351818" y="3027218"/>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Looked After Children</a:t>
            </a:r>
          </a:p>
        </p:txBody>
      </p:sp>
      <p:sp>
        <p:nvSpPr>
          <p:cNvPr id="16" name="Flowchart: Sequential Access Storage 15">
            <a:extLst>
              <a:ext uri="{FF2B5EF4-FFF2-40B4-BE49-F238E27FC236}">
                <a16:creationId xmlns:a16="http://schemas.microsoft.com/office/drawing/2014/main" id="{82262996-FB85-D09A-A721-7A61FA547D56}"/>
              </a:ext>
            </a:extLst>
          </p:cNvPr>
          <p:cNvSpPr/>
          <p:nvPr/>
        </p:nvSpPr>
        <p:spPr>
          <a:xfrm>
            <a:off x="9351818" y="1215737"/>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Young people using youth&amp; or VCSE services / activities </a:t>
            </a:r>
          </a:p>
        </p:txBody>
      </p:sp>
    </p:spTree>
    <p:extLst>
      <p:ext uri="{BB962C8B-B14F-4D97-AF65-F5344CB8AC3E}">
        <p14:creationId xmlns:p14="http://schemas.microsoft.com/office/powerpoint/2010/main" val="1809303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3CB4-5DC3-B9F0-7AEB-8E9C714719C2}"/>
              </a:ext>
            </a:extLst>
          </p:cNvPr>
          <p:cNvSpPr>
            <a:spLocks noGrp="1"/>
          </p:cNvSpPr>
          <p:nvPr>
            <p:ph type="title"/>
          </p:nvPr>
        </p:nvSpPr>
        <p:spPr>
          <a:xfrm>
            <a:off x="0" y="0"/>
            <a:ext cx="12192000" cy="1260764"/>
          </a:xfrm>
        </p:spPr>
        <p:txBody>
          <a:bodyPr>
            <a:normAutofit/>
          </a:bodyPr>
          <a:lstStyle/>
          <a:p>
            <a:r>
              <a:rPr lang="en-GB" sz="3100" b="1" dirty="0">
                <a:latin typeface="Arial" panose="020B0604020202020204" pitchFamily="34" charset="0"/>
                <a:cs typeface="Arial" panose="020B0604020202020204" pitchFamily="34" charset="0"/>
              </a:rPr>
              <a:t>Participants were reaching and supporting children, young people and families in multiple contexts</a:t>
            </a:r>
            <a:endParaRPr lang="en-GB" b="1" dirty="0">
              <a:latin typeface="Arial" panose="020B0604020202020204" pitchFamily="34" charset="0"/>
              <a:cs typeface="Arial" panose="020B0604020202020204" pitchFamily="34" charset="0"/>
            </a:endParaRPr>
          </a:p>
        </p:txBody>
      </p:sp>
      <p:sp>
        <p:nvSpPr>
          <p:cNvPr id="5" name="Flowchart: Sequential Access Storage 4">
            <a:extLst>
              <a:ext uri="{FF2B5EF4-FFF2-40B4-BE49-F238E27FC236}">
                <a16:creationId xmlns:a16="http://schemas.microsoft.com/office/drawing/2014/main" id="{C7750C84-2711-A855-5010-738EC8A8D603}"/>
              </a:ext>
            </a:extLst>
          </p:cNvPr>
          <p:cNvSpPr/>
          <p:nvPr/>
        </p:nvSpPr>
        <p:spPr>
          <a:xfrm>
            <a:off x="443345" y="1260764"/>
            <a:ext cx="2292926"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Young people struggling with drugs, alcohol, substances</a:t>
            </a:r>
          </a:p>
        </p:txBody>
      </p:sp>
      <p:sp>
        <p:nvSpPr>
          <p:cNvPr id="6" name="Flowchart: Sequential Access Storage 5">
            <a:extLst>
              <a:ext uri="{FF2B5EF4-FFF2-40B4-BE49-F238E27FC236}">
                <a16:creationId xmlns:a16="http://schemas.microsoft.com/office/drawing/2014/main" id="{C4335B17-D9A2-C386-F4D2-206F8B619F71}"/>
              </a:ext>
            </a:extLst>
          </p:cNvPr>
          <p:cNvSpPr/>
          <p:nvPr/>
        </p:nvSpPr>
        <p:spPr>
          <a:xfrm>
            <a:off x="568038" y="3144982"/>
            <a:ext cx="2168233"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Children attending school / college</a:t>
            </a:r>
          </a:p>
        </p:txBody>
      </p:sp>
      <p:sp>
        <p:nvSpPr>
          <p:cNvPr id="7" name="Flowchart: Sequential Access Storage 6">
            <a:extLst>
              <a:ext uri="{FF2B5EF4-FFF2-40B4-BE49-F238E27FC236}">
                <a16:creationId xmlns:a16="http://schemas.microsoft.com/office/drawing/2014/main" id="{0A43BCF3-2AFB-4D71-2C34-9099CB1AFF90}"/>
              </a:ext>
            </a:extLst>
          </p:cNvPr>
          <p:cNvSpPr/>
          <p:nvPr/>
        </p:nvSpPr>
        <p:spPr>
          <a:xfrm>
            <a:off x="477981" y="5029200"/>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Young / teen pregnant /  parents</a:t>
            </a:r>
          </a:p>
        </p:txBody>
      </p:sp>
      <p:sp>
        <p:nvSpPr>
          <p:cNvPr id="8" name="Flowchart: Sequential Access Storage 7">
            <a:extLst>
              <a:ext uri="{FF2B5EF4-FFF2-40B4-BE49-F238E27FC236}">
                <a16:creationId xmlns:a16="http://schemas.microsoft.com/office/drawing/2014/main" id="{B41AB086-496F-98C7-B978-C67F99A9E966}"/>
              </a:ext>
            </a:extLst>
          </p:cNvPr>
          <p:cNvSpPr/>
          <p:nvPr/>
        </p:nvSpPr>
        <p:spPr>
          <a:xfrm>
            <a:off x="6400796" y="1291936"/>
            <a:ext cx="2341422"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Young people suffering from domestic violence</a:t>
            </a:r>
          </a:p>
        </p:txBody>
      </p:sp>
      <p:sp>
        <p:nvSpPr>
          <p:cNvPr id="9" name="Flowchart: Sequential Access Storage 8">
            <a:extLst>
              <a:ext uri="{FF2B5EF4-FFF2-40B4-BE49-F238E27FC236}">
                <a16:creationId xmlns:a16="http://schemas.microsoft.com/office/drawing/2014/main" id="{272121D8-49A7-73E0-2CBE-0712648E663D}"/>
              </a:ext>
            </a:extLst>
          </p:cNvPr>
          <p:cNvSpPr/>
          <p:nvPr/>
        </p:nvSpPr>
        <p:spPr>
          <a:xfrm>
            <a:off x="3200398" y="1215737"/>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Young people suffering from neglect</a:t>
            </a:r>
          </a:p>
        </p:txBody>
      </p:sp>
      <p:sp>
        <p:nvSpPr>
          <p:cNvPr id="10" name="Flowchart: Sequential Access Storage 9">
            <a:extLst>
              <a:ext uri="{FF2B5EF4-FFF2-40B4-BE49-F238E27FC236}">
                <a16:creationId xmlns:a16="http://schemas.microsoft.com/office/drawing/2014/main" id="{07BB97DA-8A7E-BDC0-D9D6-16B130113802}"/>
              </a:ext>
            </a:extLst>
          </p:cNvPr>
          <p:cNvSpPr/>
          <p:nvPr/>
        </p:nvSpPr>
        <p:spPr>
          <a:xfrm>
            <a:off x="6470073" y="3144982"/>
            <a:ext cx="2546107"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Families in safe accommodation</a:t>
            </a:r>
          </a:p>
        </p:txBody>
      </p:sp>
      <p:sp>
        <p:nvSpPr>
          <p:cNvPr id="11" name="Flowchart: Sequential Access Storage 10">
            <a:extLst>
              <a:ext uri="{FF2B5EF4-FFF2-40B4-BE49-F238E27FC236}">
                <a16:creationId xmlns:a16="http://schemas.microsoft.com/office/drawing/2014/main" id="{D471755C-2859-FC11-4C52-2D451E9B44E5}"/>
              </a:ext>
            </a:extLst>
          </p:cNvPr>
          <p:cNvSpPr/>
          <p:nvPr/>
        </p:nvSpPr>
        <p:spPr>
          <a:xfrm>
            <a:off x="3345871" y="3144982"/>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‘Whole families’ supported by Early Help</a:t>
            </a:r>
          </a:p>
        </p:txBody>
      </p:sp>
      <p:sp>
        <p:nvSpPr>
          <p:cNvPr id="12" name="Flowchart: Sequential Access Storage 11">
            <a:extLst>
              <a:ext uri="{FF2B5EF4-FFF2-40B4-BE49-F238E27FC236}">
                <a16:creationId xmlns:a16="http://schemas.microsoft.com/office/drawing/2014/main" id="{BC18F054-8A89-84AE-6AF2-69227932158C}"/>
              </a:ext>
            </a:extLst>
          </p:cNvPr>
          <p:cNvSpPr/>
          <p:nvPr/>
        </p:nvSpPr>
        <p:spPr>
          <a:xfrm>
            <a:off x="3567544" y="5029199"/>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‘Extremely chaotic adults’</a:t>
            </a:r>
          </a:p>
        </p:txBody>
      </p:sp>
      <p:sp>
        <p:nvSpPr>
          <p:cNvPr id="13" name="Flowchart: Sequential Access Storage 12">
            <a:extLst>
              <a:ext uri="{FF2B5EF4-FFF2-40B4-BE49-F238E27FC236}">
                <a16:creationId xmlns:a16="http://schemas.microsoft.com/office/drawing/2014/main" id="{C94CCDE0-3DB3-7D83-B7F6-DDEF3D2CE03E}"/>
              </a:ext>
            </a:extLst>
          </p:cNvPr>
          <p:cNvSpPr/>
          <p:nvPr/>
        </p:nvSpPr>
        <p:spPr>
          <a:xfrm>
            <a:off x="6657108" y="5029198"/>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Young families to support best start in life (1,001 days)</a:t>
            </a:r>
          </a:p>
          <a:p>
            <a:pPr algn="ctr"/>
            <a:endParaRPr lang="en-GB" dirty="0">
              <a:latin typeface="Arial" panose="020B0604020202020204" pitchFamily="34" charset="0"/>
              <a:cs typeface="Arial" panose="020B0604020202020204" pitchFamily="34" charset="0"/>
            </a:endParaRPr>
          </a:p>
        </p:txBody>
      </p:sp>
      <p:sp>
        <p:nvSpPr>
          <p:cNvPr id="14" name="Flowchart: Sequential Access Storage 13">
            <a:extLst>
              <a:ext uri="{FF2B5EF4-FFF2-40B4-BE49-F238E27FC236}">
                <a16:creationId xmlns:a16="http://schemas.microsoft.com/office/drawing/2014/main" id="{58434C13-26BF-2DD0-DA5A-7F3ED5C4DDBF}"/>
              </a:ext>
            </a:extLst>
          </p:cNvPr>
          <p:cNvSpPr/>
          <p:nvPr/>
        </p:nvSpPr>
        <p:spPr>
          <a:xfrm>
            <a:off x="9455728" y="5029198"/>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Parents / families interacting with school</a:t>
            </a:r>
          </a:p>
        </p:txBody>
      </p:sp>
      <p:sp>
        <p:nvSpPr>
          <p:cNvPr id="15" name="Flowchart: Sequential Access Storage 14">
            <a:extLst>
              <a:ext uri="{FF2B5EF4-FFF2-40B4-BE49-F238E27FC236}">
                <a16:creationId xmlns:a16="http://schemas.microsoft.com/office/drawing/2014/main" id="{F6166D5F-ABAD-0EAB-FCB3-DEFECB4ECB44}"/>
              </a:ext>
            </a:extLst>
          </p:cNvPr>
          <p:cNvSpPr/>
          <p:nvPr/>
        </p:nvSpPr>
        <p:spPr>
          <a:xfrm>
            <a:off x="9351818" y="3027218"/>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Refugee and asylum seeker families</a:t>
            </a:r>
          </a:p>
        </p:txBody>
      </p:sp>
      <p:sp>
        <p:nvSpPr>
          <p:cNvPr id="16" name="Flowchart: Sequential Access Storage 15">
            <a:extLst>
              <a:ext uri="{FF2B5EF4-FFF2-40B4-BE49-F238E27FC236}">
                <a16:creationId xmlns:a16="http://schemas.microsoft.com/office/drawing/2014/main" id="{82262996-FB85-D09A-A721-7A61FA547D56}"/>
              </a:ext>
            </a:extLst>
          </p:cNvPr>
          <p:cNvSpPr/>
          <p:nvPr/>
        </p:nvSpPr>
        <p:spPr>
          <a:xfrm>
            <a:off x="9351818" y="1215737"/>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Children in Care</a:t>
            </a:r>
          </a:p>
        </p:txBody>
      </p:sp>
    </p:spTree>
    <p:extLst>
      <p:ext uri="{BB962C8B-B14F-4D97-AF65-F5344CB8AC3E}">
        <p14:creationId xmlns:p14="http://schemas.microsoft.com/office/powerpoint/2010/main" val="3892478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3CB4-5DC3-B9F0-7AEB-8E9C714719C2}"/>
              </a:ext>
            </a:extLst>
          </p:cNvPr>
          <p:cNvSpPr>
            <a:spLocks noGrp="1"/>
          </p:cNvSpPr>
          <p:nvPr>
            <p:ph type="title"/>
          </p:nvPr>
        </p:nvSpPr>
        <p:spPr>
          <a:xfrm>
            <a:off x="0" y="0"/>
            <a:ext cx="12192000" cy="1260764"/>
          </a:xfrm>
        </p:spPr>
        <p:txBody>
          <a:bodyPr>
            <a:normAutofit/>
          </a:bodyPr>
          <a:lstStyle/>
          <a:p>
            <a:r>
              <a:rPr lang="en-GB" sz="3100" b="1" dirty="0">
                <a:latin typeface="Arial" panose="020B0604020202020204" pitchFamily="34" charset="0"/>
                <a:cs typeface="Arial" panose="020B0604020202020204" pitchFamily="34" charset="0"/>
              </a:rPr>
              <a:t>Participants were reaching and supporting children, young people and families in multiple contexts</a:t>
            </a:r>
            <a:endParaRPr lang="en-GB" b="1" dirty="0">
              <a:latin typeface="Arial" panose="020B0604020202020204" pitchFamily="34" charset="0"/>
              <a:cs typeface="Arial" panose="020B0604020202020204" pitchFamily="34" charset="0"/>
            </a:endParaRPr>
          </a:p>
        </p:txBody>
      </p:sp>
      <p:sp>
        <p:nvSpPr>
          <p:cNvPr id="5" name="Flowchart: Sequential Access Storage 4">
            <a:extLst>
              <a:ext uri="{FF2B5EF4-FFF2-40B4-BE49-F238E27FC236}">
                <a16:creationId xmlns:a16="http://schemas.microsoft.com/office/drawing/2014/main" id="{C7750C84-2711-A855-5010-738EC8A8D603}"/>
              </a:ext>
            </a:extLst>
          </p:cNvPr>
          <p:cNvSpPr/>
          <p:nvPr/>
        </p:nvSpPr>
        <p:spPr>
          <a:xfrm>
            <a:off x="443345" y="1260764"/>
            <a:ext cx="2292926"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Young people supported by health visiting and school nursing</a:t>
            </a:r>
          </a:p>
        </p:txBody>
      </p:sp>
      <p:sp>
        <p:nvSpPr>
          <p:cNvPr id="6" name="Flowchart: Sequential Access Storage 5">
            <a:extLst>
              <a:ext uri="{FF2B5EF4-FFF2-40B4-BE49-F238E27FC236}">
                <a16:creationId xmlns:a16="http://schemas.microsoft.com/office/drawing/2014/main" id="{C4335B17-D9A2-C386-F4D2-206F8B619F71}"/>
              </a:ext>
            </a:extLst>
          </p:cNvPr>
          <p:cNvSpPr/>
          <p:nvPr/>
        </p:nvSpPr>
        <p:spPr>
          <a:xfrm>
            <a:off x="568038" y="3144982"/>
            <a:ext cx="2168233"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Young people with SEMH needs</a:t>
            </a:r>
          </a:p>
        </p:txBody>
      </p:sp>
      <p:sp>
        <p:nvSpPr>
          <p:cNvPr id="7" name="Flowchart: Sequential Access Storage 6">
            <a:extLst>
              <a:ext uri="{FF2B5EF4-FFF2-40B4-BE49-F238E27FC236}">
                <a16:creationId xmlns:a16="http://schemas.microsoft.com/office/drawing/2014/main" id="{0A43BCF3-2AFB-4D71-2C34-9099CB1AFF90}"/>
              </a:ext>
            </a:extLst>
          </p:cNvPr>
          <p:cNvSpPr/>
          <p:nvPr/>
        </p:nvSpPr>
        <p:spPr>
          <a:xfrm>
            <a:off x="477981" y="5029200"/>
            <a:ext cx="2272144" cy="1704109"/>
          </a:xfrm>
          <a:prstGeom prst="flowChartMagneticTap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CONTEXTS..</a:t>
            </a:r>
          </a:p>
        </p:txBody>
      </p:sp>
      <p:sp>
        <p:nvSpPr>
          <p:cNvPr id="8" name="Flowchart: Sequential Access Storage 7">
            <a:extLst>
              <a:ext uri="{FF2B5EF4-FFF2-40B4-BE49-F238E27FC236}">
                <a16:creationId xmlns:a16="http://schemas.microsoft.com/office/drawing/2014/main" id="{B41AB086-496F-98C7-B978-C67F99A9E966}"/>
              </a:ext>
            </a:extLst>
          </p:cNvPr>
          <p:cNvSpPr/>
          <p:nvPr/>
        </p:nvSpPr>
        <p:spPr>
          <a:xfrm>
            <a:off x="6400796" y="1291936"/>
            <a:ext cx="2341422"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Every 0-5 child transferred into the area</a:t>
            </a:r>
          </a:p>
        </p:txBody>
      </p:sp>
      <p:sp>
        <p:nvSpPr>
          <p:cNvPr id="9" name="Flowchart: Sequential Access Storage 8">
            <a:extLst>
              <a:ext uri="{FF2B5EF4-FFF2-40B4-BE49-F238E27FC236}">
                <a16:creationId xmlns:a16="http://schemas.microsoft.com/office/drawing/2014/main" id="{272121D8-49A7-73E0-2CBE-0712648E663D}"/>
              </a:ext>
            </a:extLst>
          </p:cNvPr>
          <p:cNvSpPr/>
          <p:nvPr/>
        </p:nvSpPr>
        <p:spPr>
          <a:xfrm>
            <a:off x="3200398" y="1215737"/>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Families with children ages 0 to 5 (healthy child programme)</a:t>
            </a:r>
          </a:p>
        </p:txBody>
      </p:sp>
      <p:sp>
        <p:nvSpPr>
          <p:cNvPr id="10" name="Flowchart: Sequential Access Storage 9">
            <a:extLst>
              <a:ext uri="{FF2B5EF4-FFF2-40B4-BE49-F238E27FC236}">
                <a16:creationId xmlns:a16="http://schemas.microsoft.com/office/drawing/2014/main" id="{07BB97DA-8A7E-BDC0-D9D6-16B130113802}"/>
              </a:ext>
            </a:extLst>
          </p:cNvPr>
          <p:cNvSpPr/>
          <p:nvPr/>
        </p:nvSpPr>
        <p:spPr>
          <a:xfrm>
            <a:off x="6470073" y="3144982"/>
            <a:ext cx="2546107"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Children in Need / Child Protection</a:t>
            </a:r>
          </a:p>
        </p:txBody>
      </p:sp>
      <p:sp>
        <p:nvSpPr>
          <p:cNvPr id="11" name="Flowchart: Sequential Access Storage 10">
            <a:extLst>
              <a:ext uri="{FF2B5EF4-FFF2-40B4-BE49-F238E27FC236}">
                <a16:creationId xmlns:a16="http://schemas.microsoft.com/office/drawing/2014/main" id="{D471755C-2859-FC11-4C52-2D451E9B44E5}"/>
              </a:ext>
            </a:extLst>
          </p:cNvPr>
          <p:cNvSpPr/>
          <p:nvPr/>
        </p:nvSpPr>
        <p:spPr>
          <a:xfrm>
            <a:off x="3345871" y="3144982"/>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Young people with a long term limiting health condition</a:t>
            </a:r>
          </a:p>
        </p:txBody>
      </p:sp>
      <p:sp>
        <p:nvSpPr>
          <p:cNvPr id="12" name="Flowchart: Sequential Access Storage 11">
            <a:extLst>
              <a:ext uri="{FF2B5EF4-FFF2-40B4-BE49-F238E27FC236}">
                <a16:creationId xmlns:a16="http://schemas.microsoft.com/office/drawing/2014/main" id="{BC18F054-8A89-84AE-6AF2-69227932158C}"/>
              </a:ext>
            </a:extLst>
          </p:cNvPr>
          <p:cNvSpPr/>
          <p:nvPr/>
        </p:nvSpPr>
        <p:spPr>
          <a:xfrm>
            <a:off x="3567544" y="5029199"/>
            <a:ext cx="2272144" cy="1704109"/>
          </a:xfrm>
          <a:prstGeom prst="flowChartMagneticTap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SCHOOL / COLLEGE</a:t>
            </a:r>
          </a:p>
          <a:p>
            <a:pPr algn="ctr"/>
            <a:endParaRPr lang="en-GB" dirty="0">
              <a:latin typeface="Arial" panose="020B0604020202020204" pitchFamily="34" charset="0"/>
              <a:cs typeface="Arial" panose="020B0604020202020204" pitchFamily="34" charset="0"/>
            </a:endParaRPr>
          </a:p>
        </p:txBody>
      </p:sp>
      <p:sp>
        <p:nvSpPr>
          <p:cNvPr id="13" name="Flowchart: Sequential Access Storage 12">
            <a:extLst>
              <a:ext uri="{FF2B5EF4-FFF2-40B4-BE49-F238E27FC236}">
                <a16:creationId xmlns:a16="http://schemas.microsoft.com/office/drawing/2014/main" id="{C94CCDE0-3DB3-7D83-B7F6-DDEF3D2CE03E}"/>
              </a:ext>
            </a:extLst>
          </p:cNvPr>
          <p:cNvSpPr/>
          <p:nvPr/>
        </p:nvSpPr>
        <p:spPr>
          <a:xfrm>
            <a:off x="6627611" y="5029198"/>
            <a:ext cx="2272144" cy="1704109"/>
          </a:xfrm>
          <a:prstGeom prst="flowChartMagneticTap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HOME</a:t>
            </a:r>
          </a:p>
          <a:p>
            <a:pPr algn="ctr"/>
            <a:endParaRPr lang="en-GB" dirty="0">
              <a:latin typeface="Arial" panose="020B0604020202020204" pitchFamily="34" charset="0"/>
              <a:cs typeface="Arial" panose="020B0604020202020204" pitchFamily="34" charset="0"/>
            </a:endParaRPr>
          </a:p>
        </p:txBody>
      </p:sp>
      <p:sp>
        <p:nvSpPr>
          <p:cNvPr id="14" name="Flowchart: Sequential Access Storage 13">
            <a:extLst>
              <a:ext uri="{FF2B5EF4-FFF2-40B4-BE49-F238E27FC236}">
                <a16:creationId xmlns:a16="http://schemas.microsoft.com/office/drawing/2014/main" id="{58434C13-26BF-2DD0-DA5A-7F3ED5C4DDBF}"/>
              </a:ext>
            </a:extLst>
          </p:cNvPr>
          <p:cNvSpPr/>
          <p:nvPr/>
        </p:nvSpPr>
        <p:spPr>
          <a:xfrm>
            <a:off x="9441875" y="5029197"/>
            <a:ext cx="2272144" cy="1704109"/>
          </a:xfrm>
          <a:prstGeom prst="flowChartMagneticTap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COMMUNITY</a:t>
            </a:r>
          </a:p>
        </p:txBody>
      </p:sp>
      <p:sp>
        <p:nvSpPr>
          <p:cNvPr id="15" name="Flowchart: Sequential Access Storage 14">
            <a:extLst>
              <a:ext uri="{FF2B5EF4-FFF2-40B4-BE49-F238E27FC236}">
                <a16:creationId xmlns:a16="http://schemas.microsoft.com/office/drawing/2014/main" id="{F6166D5F-ABAD-0EAB-FCB3-DEFECB4ECB44}"/>
              </a:ext>
            </a:extLst>
          </p:cNvPr>
          <p:cNvSpPr/>
          <p:nvPr/>
        </p:nvSpPr>
        <p:spPr>
          <a:xfrm>
            <a:off x="9351818" y="3027218"/>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Care experienced / leavers / young carers</a:t>
            </a:r>
          </a:p>
        </p:txBody>
      </p:sp>
      <p:sp>
        <p:nvSpPr>
          <p:cNvPr id="16" name="Flowchart: Sequential Access Storage 15">
            <a:extLst>
              <a:ext uri="{FF2B5EF4-FFF2-40B4-BE49-F238E27FC236}">
                <a16:creationId xmlns:a16="http://schemas.microsoft.com/office/drawing/2014/main" id="{82262996-FB85-D09A-A721-7A61FA547D56}"/>
              </a:ext>
            </a:extLst>
          </p:cNvPr>
          <p:cNvSpPr/>
          <p:nvPr/>
        </p:nvSpPr>
        <p:spPr>
          <a:xfrm>
            <a:off x="9351818" y="1215737"/>
            <a:ext cx="2272144" cy="1704109"/>
          </a:xfrm>
          <a:prstGeom prst="flowChartMagneticTap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School nurses supporting 5-19 or 25 with SEND needs</a:t>
            </a:r>
          </a:p>
        </p:txBody>
      </p:sp>
    </p:spTree>
    <p:extLst>
      <p:ext uri="{BB962C8B-B14F-4D97-AF65-F5344CB8AC3E}">
        <p14:creationId xmlns:p14="http://schemas.microsoft.com/office/powerpoint/2010/main" val="1528304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dirty="0">
              <a:solidFill>
                <a:schemeClr val="tx1"/>
              </a:solidFill>
            </a:endParaRPr>
          </a:p>
        </p:txBody>
      </p:sp>
      <p:sp>
        <p:nvSpPr>
          <p:cNvPr id="79"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1" name="Group 80">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82" name="Oval 81">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3" name="Freeform: Shape 82">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84" name="Freeform: Shape 83">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85" name="Freeform: Shape 84">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86"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dirty="0"/>
            </a:p>
          </p:txBody>
        </p:sp>
      </p:grpSp>
      <p:sp>
        <p:nvSpPr>
          <p:cNvPr id="88"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90" name="Background Fill">
            <a:extLst>
              <a:ext uri="{FF2B5EF4-FFF2-40B4-BE49-F238E27FC236}">
                <a16:creationId xmlns:a16="http://schemas.microsoft.com/office/drawing/2014/main" id="{3E5E751B-5852-4839-83B3-6F79F8E83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dirty="0">
              <a:solidFill>
                <a:schemeClr val="tx1"/>
              </a:solidFill>
            </a:endParaRPr>
          </a:p>
        </p:txBody>
      </p:sp>
      <p:sp>
        <p:nvSpPr>
          <p:cNvPr id="92" name="Color Fill">
            <a:extLst>
              <a:ext uri="{FF2B5EF4-FFF2-40B4-BE49-F238E27FC236}">
                <a16:creationId xmlns:a16="http://schemas.microsoft.com/office/drawing/2014/main" id="{E7B6D955-408A-444D-8E14-A3DE7B895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94" name="Group 93">
            <a:extLst>
              <a:ext uri="{FF2B5EF4-FFF2-40B4-BE49-F238E27FC236}">
                <a16:creationId xmlns:a16="http://schemas.microsoft.com/office/drawing/2014/main" id="{6E6C74C4-A254-4BAC-9DEE-EAC3D48CE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30430" y="0"/>
            <a:ext cx="5956661" cy="6858000"/>
            <a:chOff x="6330430" y="0"/>
            <a:chExt cx="5956661" cy="6858000"/>
          </a:xfrm>
        </p:grpSpPr>
        <p:sp>
          <p:nvSpPr>
            <p:cNvPr id="95" name="Oval 94">
              <a:extLst>
                <a:ext uri="{FF2B5EF4-FFF2-40B4-BE49-F238E27FC236}">
                  <a16:creationId xmlns:a16="http://schemas.microsoft.com/office/drawing/2014/main" id="{ADFC2B76-540D-4141-825D-70B92735B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7206" y="1313709"/>
              <a:ext cx="533238" cy="533238"/>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dirty="0">
                <a:solidFill>
                  <a:schemeClr val="tx1"/>
                </a:solidFill>
              </a:endParaRPr>
            </a:p>
          </p:txBody>
        </p:sp>
        <p:sp>
          <p:nvSpPr>
            <p:cNvPr id="96" name="Graphic 9">
              <a:extLst>
                <a:ext uri="{FF2B5EF4-FFF2-40B4-BE49-F238E27FC236}">
                  <a16:creationId xmlns:a16="http://schemas.microsoft.com/office/drawing/2014/main" id="{7E9AB047-1AA4-4FD5-A6BD-A3D85AD67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430" y="1827090"/>
              <a:ext cx="3039624" cy="303962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97" name="Graphic 18">
              <a:extLst>
                <a:ext uri="{FF2B5EF4-FFF2-40B4-BE49-F238E27FC236}">
                  <a16:creationId xmlns:a16="http://schemas.microsoft.com/office/drawing/2014/main" id="{48D9DA2E-2062-4EB7-86D4-6F390B644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691028" y="2190048"/>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dirty="0"/>
            </a:p>
          </p:txBody>
        </p:sp>
        <p:sp>
          <p:nvSpPr>
            <p:cNvPr id="98" name="Oval 97">
              <a:extLst>
                <a:ext uri="{FF2B5EF4-FFF2-40B4-BE49-F238E27FC236}">
                  <a16:creationId xmlns:a16="http://schemas.microsoft.com/office/drawing/2014/main" id="{401CD510-C525-4B07-949A-B9ADBBE95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18804" y="5232931"/>
              <a:ext cx="439469" cy="43946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Shape 98">
              <a:extLst>
                <a:ext uri="{FF2B5EF4-FFF2-40B4-BE49-F238E27FC236}">
                  <a16:creationId xmlns:a16="http://schemas.microsoft.com/office/drawing/2014/main" id="{4FF2400F-FF00-464E-A064-13B448F26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23404" y="0"/>
              <a:ext cx="3751917" cy="2479620"/>
            </a:xfrm>
            <a:custGeom>
              <a:avLst/>
              <a:gdLst>
                <a:gd name="connsiteX0" fmla="*/ 0 w 3751917"/>
                <a:gd name="connsiteY0" fmla="*/ 0 h 2479620"/>
                <a:gd name="connsiteX1" fmla="*/ 3751917 w 3751917"/>
                <a:gd name="connsiteY1" fmla="*/ 0 h 2479620"/>
                <a:gd name="connsiteX2" fmla="*/ 3727081 w 3751917"/>
                <a:gd name="connsiteY2" fmla="*/ 172109 h 2479620"/>
                <a:gd name="connsiteX3" fmla="*/ 3208207 w 3751917"/>
                <a:gd name="connsiteY3" fmla="*/ 1147371 h 2479620"/>
                <a:gd name="connsiteX4" fmla="*/ 1875959 w 3751917"/>
                <a:gd name="connsiteY4" fmla="*/ 2479620 h 2479620"/>
                <a:gd name="connsiteX5" fmla="*/ 543710 w 3751917"/>
                <a:gd name="connsiteY5" fmla="*/ 1147371 h 2479620"/>
                <a:gd name="connsiteX6" fmla="*/ 24836 w 3751917"/>
                <a:gd name="connsiteY6" fmla="*/ 172109 h 247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1917" h="2479620">
                  <a:moveTo>
                    <a:pt x="0" y="0"/>
                  </a:moveTo>
                  <a:lnTo>
                    <a:pt x="3751917" y="0"/>
                  </a:lnTo>
                  <a:lnTo>
                    <a:pt x="3727081" y="172109"/>
                  </a:lnTo>
                  <a:cubicBezTo>
                    <a:pt x="3657898" y="529433"/>
                    <a:pt x="3484940" y="870639"/>
                    <a:pt x="3208207" y="1147371"/>
                  </a:cubicBezTo>
                  <a:lnTo>
                    <a:pt x="1875959" y="2479620"/>
                  </a:lnTo>
                  <a:lnTo>
                    <a:pt x="543710" y="1147371"/>
                  </a:lnTo>
                  <a:cubicBezTo>
                    <a:pt x="266977" y="870639"/>
                    <a:pt x="94020" y="529433"/>
                    <a:pt x="24836" y="172109"/>
                  </a:cubicBezTo>
                  <a:close/>
                </a:path>
              </a:pathLst>
            </a:custGeom>
            <a:solidFill>
              <a:schemeClr val="accent1">
                <a:lumMod val="60000"/>
                <a:lumOff val="40000"/>
                <a:alpha val="60000"/>
              </a:schemeClr>
            </a:solidFill>
            <a:ln w="9331"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86F862D1-D372-44FB-AEB1-8F6EA5683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82834" y="5077229"/>
              <a:ext cx="2606118" cy="1780771"/>
            </a:xfrm>
            <a:custGeom>
              <a:avLst/>
              <a:gdLst>
                <a:gd name="connsiteX0" fmla="*/ 688454 w 2606118"/>
                <a:gd name="connsiteY0" fmla="*/ 45 h 1780771"/>
                <a:gd name="connsiteX1" fmla="*/ 2185726 w 2606118"/>
                <a:gd name="connsiteY1" fmla="*/ 493214 h 1780771"/>
                <a:gd name="connsiteX2" fmla="*/ 2604211 w 2606118"/>
                <a:gd name="connsiteY2" fmla="*/ 1304250 h 1780771"/>
                <a:gd name="connsiteX3" fmla="*/ 2606118 w 2606118"/>
                <a:gd name="connsiteY3" fmla="*/ 1313978 h 1780771"/>
                <a:gd name="connsiteX4" fmla="*/ 2606118 w 2606118"/>
                <a:gd name="connsiteY4" fmla="*/ 1780771 h 1780771"/>
                <a:gd name="connsiteX5" fmla="*/ 215846 w 2606118"/>
                <a:gd name="connsiteY5" fmla="*/ 1780771 h 1780771"/>
                <a:gd name="connsiteX6" fmla="*/ 187787 w 2606118"/>
                <a:gd name="connsiteY6" fmla="*/ 1724104 h 1780771"/>
                <a:gd name="connsiteX7" fmla="*/ 49732 w 2606118"/>
                <a:gd name="connsiteY7" fmla="*/ 49732 h 1780771"/>
                <a:gd name="connsiteX8" fmla="*/ 688454 w 2606118"/>
                <a:gd name="connsiteY8" fmla="*/ 45 h 178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18" h="1780771">
                  <a:moveTo>
                    <a:pt x="688454" y="45"/>
                  </a:moveTo>
                  <a:cubicBezTo>
                    <a:pt x="1159303" y="2313"/>
                    <a:pt x="1785062" y="92550"/>
                    <a:pt x="2185726" y="493214"/>
                  </a:cubicBezTo>
                  <a:cubicBezTo>
                    <a:pt x="2408317" y="715805"/>
                    <a:pt x="2535097" y="1007870"/>
                    <a:pt x="2604211" y="1304250"/>
                  </a:cubicBezTo>
                  <a:lnTo>
                    <a:pt x="2606118" y="1313978"/>
                  </a:lnTo>
                  <a:lnTo>
                    <a:pt x="2606118" y="1780771"/>
                  </a:lnTo>
                  <a:lnTo>
                    <a:pt x="215846" y="1780771"/>
                  </a:lnTo>
                  <a:lnTo>
                    <a:pt x="187787" y="1724104"/>
                  </a:lnTo>
                  <a:cubicBezTo>
                    <a:pt x="-127724" y="989597"/>
                    <a:pt x="49732" y="49732"/>
                    <a:pt x="49732" y="49732"/>
                  </a:cubicBezTo>
                  <a:cubicBezTo>
                    <a:pt x="49732" y="49732"/>
                    <a:pt x="322237" y="-1720"/>
                    <a:pt x="688454" y="45"/>
                  </a:cubicBezTo>
                  <a:close/>
                </a:path>
              </a:pathLst>
            </a:custGeom>
            <a:solidFill>
              <a:schemeClr val="accent1">
                <a:lumMod val="60000"/>
                <a:lumOff val="40000"/>
                <a:alpha val="60000"/>
              </a:schemeClr>
            </a:solidFill>
            <a:ln w="9331" cap="flat">
              <a:noFill/>
              <a:prstDash val="solid"/>
              <a:miter/>
            </a:ln>
          </p:spPr>
          <p:txBody>
            <a:bodyPr rtlCol="0" anchor="ctr"/>
            <a:lstStyle/>
            <a:p>
              <a:endParaRPr lang="en-US" dirty="0"/>
            </a:p>
          </p:txBody>
        </p:sp>
        <p:sp>
          <p:nvSpPr>
            <p:cNvPr id="125" name="Freeform: Shape 100">
              <a:extLst>
                <a:ext uri="{FF2B5EF4-FFF2-40B4-BE49-F238E27FC236}">
                  <a16:creationId xmlns:a16="http://schemas.microsoft.com/office/drawing/2014/main" id="{B0288BFC-8446-4D20-BA63-79FA81DA94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5085"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grpSp>
      <p:sp>
        <p:nvSpPr>
          <p:cNvPr id="126" name="Texture">
            <a:extLst>
              <a:ext uri="{FF2B5EF4-FFF2-40B4-BE49-F238E27FC236}">
                <a16:creationId xmlns:a16="http://schemas.microsoft.com/office/drawing/2014/main" id="{D9F678FF-4541-4601-B506-CC0A4AC96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8" name="Title 7">
            <a:extLst>
              <a:ext uri="{FF2B5EF4-FFF2-40B4-BE49-F238E27FC236}">
                <a16:creationId xmlns:a16="http://schemas.microsoft.com/office/drawing/2014/main" id="{435F1681-14E3-F910-A403-989BF60280BC}"/>
              </a:ext>
            </a:extLst>
          </p:cNvPr>
          <p:cNvSpPr>
            <a:spLocks noGrp="1"/>
          </p:cNvSpPr>
          <p:nvPr>
            <p:ph type="title"/>
          </p:nvPr>
        </p:nvSpPr>
        <p:spPr>
          <a:xfrm>
            <a:off x="457200" y="671824"/>
            <a:ext cx="5540202" cy="2757176"/>
          </a:xfrm>
        </p:spPr>
        <p:txBody>
          <a:bodyPr vert="horz" lIns="91440" tIns="45720" rIns="91440" bIns="45720" rtlCol="0" anchor="b">
            <a:normAutofit/>
          </a:bodyPr>
          <a:lstStyle/>
          <a:p>
            <a:r>
              <a:rPr lang="en-US" sz="4600" dirty="0">
                <a:latin typeface="Arial" panose="020B0604020202020204" pitchFamily="34" charset="0"/>
                <a:cs typeface="Arial" panose="020B0604020202020204" pitchFamily="34" charset="0"/>
              </a:rPr>
              <a:t>Additional insights about the children, young people and families</a:t>
            </a:r>
          </a:p>
        </p:txBody>
      </p:sp>
    </p:spTree>
    <p:extLst>
      <p:ext uri="{BB962C8B-B14F-4D97-AF65-F5344CB8AC3E}">
        <p14:creationId xmlns:p14="http://schemas.microsoft.com/office/powerpoint/2010/main" val="3660983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lowchart: Sequential Access Storage 1">
            <a:extLst>
              <a:ext uri="{FF2B5EF4-FFF2-40B4-BE49-F238E27FC236}">
                <a16:creationId xmlns:a16="http://schemas.microsoft.com/office/drawing/2014/main" id="{AC71CAA7-7B95-74E0-C3D2-A1E521E49602}"/>
              </a:ext>
            </a:extLst>
          </p:cNvPr>
          <p:cNvSpPr/>
          <p:nvPr/>
        </p:nvSpPr>
        <p:spPr>
          <a:xfrm>
            <a:off x="502338" y="3227216"/>
            <a:ext cx="3696036" cy="2534488"/>
          </a:xfrm>
          <a:prstGeom prst="flowChartMagneticTap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“A lot of kids that need EHCPs don’t have them – they’re going on a path that loses them.”</a:t>
            </a:r>
          </a:p>
        </p:txBody>
      </p:sp>
      <p:sp>
        <p:nvSpPr>
          <p:cNvPr id="3" name="Flowchart: Sequential Access Storage 2">
            <a:extLst>
              <a:ext uri="{FF2B5EF4-FFF2-40B4-BE49-F238E27FC236}">
                <a16:creationId xmlns:a16="http://schemas.microsoft.com/office/drawing/2014/main" id="{9174A5F5-EB6F-746F-B630-51E1F2CDB4D3}"/>
              </a:ext>
            </a:extLst>
          </p:cNvPr>
          <p:cNvSpPr/>
          <p:nvPr/>
        </p:nvSpPr>
        <p:spPr>
          <a:xfrm>
            <a:off x="4356585" y="439770"/>
            <a:ext cx="3696036" cy="2534488"/>
          </a:xfrm>
          <a:prstGeom prst="flowChartMagneticTap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“Health visitors do a lot of home visiting when older children are present and should be at school.”</a:t>
            </a:r>
          </a:p>
        </p:txBody>
      </p:sp>
      <p:sp>
        <p:nvSpPr>
          <p:cNvPr id="4" name="Flowchart: Sequential Access Storage 3">
            <a:extLst>
              <a:ext uri="{FF2B5EF4-FFF2-40B4-BE49-F238E27FC236}">
                <a16:creationId xmlns:a16="http://schemas.microsoft.com/office/drawing/2014/main" id="{347802AE-8FD3-DD1D-C6EE-F8123ADBC95A}"/>
              </a:ext>
            </a:extLst>
          </p:cNvPr>
          <p:cNvSpPr/>
          <p:nvPr/>
        </p:nvSpPr>
        <p:spPr>
          <a:xfrm>
            <a:off x="4626971" y="3360175"/>
            <a:ext cx="3696036" cy="2534488"/>
          </a:xfrm>
          <a:prstGeom prst="flowChartMagneticTap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“Some children are not attending school but are frequently ill – we explore with the parents whether this is genuine or not.”</a:t>
            </a:r>
          </a:p>
        </p:txBody>
      </p:sp>
      <p:sp>
        <p:nvSpPr>
          <p:cNvPr id="5" name="Flowchart: Sequential Access Storage 4">
            <a:extLst>
              <a:ext uri="{FF2B5EF4-FFF2-40B4-BE49-F238E27FC236}">
                <a16:creationId xmlns:a16="http://schemas.microsoft.com/office/drawing/2014/main" id="{FBFF3A68-2AC0-C936-3318-72F069BF5DB8}"/>
              </a:ext>
            </a:extLst>
          </p:cNvPr>
          <p:cNvSpPr/>
          <p:nvPr/>
        </p:nvSpPr>
        <p:spPr>
          <a:xfrm>
            <a:off x="281113" y="439770"/>
            <a:ext cx="3696036" cy="2534488"/>
          </a:xfrm>
          <a:prstGeom prst="flowChartMagneticTap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“A lot of our parents and families come with baggage, with a bad experience of school or society.”</a:t>
            </a:r>
          </a:p>
        </p:txBody>
      </p:sp>
    </p:spTree>
    <p:extLst>
      <p:ext uri="{BB962C8B-B14F-4D97-AF65-F5344CB8AC3E}">
        <p14:creationId xmlns:p14="http://schemas.microsoft.com/office/powerpoint/2010/main" val="1966366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lowchart: Sequential Access Storage 1">
            <a:extLst>
              <a:ext uri="{FF2B5EF4-FFF2-40B4-BE49-F238E27FC236}">
                <a16:creationId xmlns:a16="http://schemas.microsoft.com/office/drawing/2014/main" id="{AC71CAA7-7B95-74E0-C3D2-A1E521E49602}"/>
              </a:ext>
            </a:extLst>
          </p:cNvPr>
          <p:cNvSpPr/>
          <p:nvPr/>
        </p:nvSpPr>
        <p:spPr>
          <a:xfrm>
            <a:off x="502338" y="3227216"/>
            <a:ext cx="3696036" cy="2534488"/>
          </a:xfrm>
          <a:prstGeom prst="flowChartMagneticTap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“We come across cases where parents aren’t taking children to their medical appointments.”</a:t>
            </a:r>
          </a:p>
        </p:txBody>
      </p:sp>
      <p:sp>
        <p:nvSpPr>
          <p:cNvPr id="3" name="Flowchart: Sequential Access Storage 2">
            <a:extLst>
              <a:ext uri="{FF2B5EF4-FFF2-40B4-BE49-F238E27FC236}">
                <a16:creationId xmlns:a16="http://schemas.microsoft.com/office/drawing/2014/main" id="{9174A5F5-EB6F-746F-B630-51E1F2CDB4D3}"/>
              </a:ext>
            </a:extLst>
          </p:cNvPr>
          <p:cNvSpPr/>
          <p:nvPr/>
        </p:nvSpPr>
        <p:spPr>
          <a:xfrm>
            <a:off x="4356585" y="439770"/>
            <a:ext cx="3696036" cy="2534488"/>
          </a:xfrm>
          <a:prstGeom prst="flowChartMagneticTap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“We work in a huddle with others to discuss referrals and think about who is best to support them.” </a:t>
            </a:r>
          </a:p>
        </p:txBody>
      </p:sp>
      <p:sp>
        <p:nvSpPr>
          <p:cNvPr id="4" name="Flowchart: Sequential Access Storage 3">
            <a:extLst>
              <a:ext uri="{FF2B5EF4-FFF2-40B4-BE49-F238E27FC236}">
                <a16:creationId xmlns:a16="http://schemas.microsoft.com/office/drawing/2014/main" id="{347802AE-8FD3-DD1D-C6EE-F8123ADBC95A}"/>
              </a:ext>
            </a:extLst>
          </p:cNvPr>
          <p:cNvSpPr/>
          <p:nvPr/>
        </p:nvSpPr>
        <p:spPr>
          <a:xfrm>
            <a:off x="4626971" y="3360175"/>
            <a:ext cx="3696036" cy="2534488"/>
          </a:xfrm>
          <a:prstGeom prst="flowChartMagneticTap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“We work around whole families to support them into education, training and employment.”</a:t>
            </a:r>
          </a:p>
        </p:txBody>
      </p:sp>
      <p:sp>
        <p:nvSpPr>
          <p:cNvPr id="5" name="Flowchart: Sequential Access Storage 4">
            <a:extLst>
              <a:ext uri="{FF2B5EF4-FFF2-40B4-BE49-F238E27FC236}">
                <a16:creationId xmlns:a16="http://schemas.microsoft.com/office/drawing/2014/main" id="{FBFF3A68-2AC0-C936-3318-72F069BF5DB8}"/>
              </a:ext>
            </a:extLst>
          </p:cNvPr>
          <p:cNvSpPr/>
          <p:nvPr/>
        </p:nvSpPr>
        <p:spPr>
          <a:xfrm>
            <a:off x="281113" y="439770"/>
            <a:ext cx="3696036" cy="2534488"/>
          </a:xfrm>
          <a:prstGeom prst="flowChartMagneticTap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“We have a lot of cases where the young person has school worries, issues with behaviour, non-attendance and exclusions.”</a:t>
            </a:r>
          </a:p>
        </p:txBody>
      </p:sp>
    </p:spTree>
    <p:extLst>
      <p:ext uri="{BB962C8B-B14F-4D97-AF65-F5344CB8AC3E}">
        <p14:creationId xmlns:p14="http://schemas.microsoft.com/office/powerpoint/2010/main" val="325769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8D41-9751-5113-9A3D-4F1B5B9B53C9}"/>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en-GB" b="1" dirty="0">
                <a:latin typeface="Arial" panose="020B0604020202020204" pitchFamily="34" charset="0"/>
                <a:cs typeface="Arial" panose="020B0604020202020204" pitchFamily="34" charset="0"/>
              </a:rPr>
              <a:t>What do we want to achieve through this Project?</a:t>
            </a:r>
          </a:p>
        </p:txBody>
      </p:sp>
      <p:sp>
        <p:nvSpPr>
          <p:cNvPr id="3" name="Content Placeholder 2">
            <a:extLst>
              <a:ext uri="{FF2B5EF4-FFF2-40B4-BE49-F238E27FC236}">
                <a16:creationId xmlns:a16="http://schemas.microsoft.com/office/drawing/2014/main" id="{0D2EC8C1-3159-E9D0-DA4E-A6AF86B719C1}"/>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endParaRPr lang="en-GB" dirty="0"/>
          </a:p>
          <a:p>
            <a:pPr marL="0" indent="0" algn="ctr">
              <a:buNone/>
            </a:pPr>
            <a:r>
              <a:rPr lang="en-GB" b="1" dirty="0">
                <a:latin typeface="Arial" panose="020B0604020202020204" pitchFamily="34" charset="0"/>
                <a:cs typeface="Arial" panose="020B0604020202020204" pitchFamily="34" charset="0"/>
              </a:rPr>
              <a:t>RCBC’s long-term goal is to improve attendance for children and young people in Redcar and Cleveland schools and colleges, with the wider long-term benefits for their health, wellbeing and economic prospects.</a:t>
            </a:r>
          </a:p>
          <a:p>
            <a:pPr marL="0" indent="0" algn="ctr">
              <a:buNone/>
            </a:pPr>
            <a:endParaRPr lang="en-GB" dirty="0">
              <a:latin typeface="Arial" panose="020B0604020202020204" pitchFamily="34" charset="0"/>
              <a:cs typeface="Arial" panose="020B0604020202020204" pitchFamily="34" charset="0"/>
            </a:endParaRPr>
          </a:p>
          <a:p>
            <a:pPr marL="0" indent="0" algn="ctr">
              <a:buNone/>
            </a:pPr>
            <a:r>
              <a:rPr lang="en-GB" b="1" dirty="0">
                <a:solidFill>
                  <a:schemeClr val="accent1"/>
                </a:solidFill>
                <a:latin typeface="Arial" panose="020B0604020202020204" pitchFamily="34" charset="0"/>
                <a:cs typeface="Arial" panose="020B0604020202020204" pitchFamily="34" charset="0"/>
              </a:rPr>
              <a:t>This Project being supported in 2023 will seek to make attendance everyone’s business in Redcar and Cleveland.</a:t>
            </a:r>
          </a:p>
          <a:p>
            <a:pPr marL="0" indent="0">
              <a:buNone/>
            </a:pPr>
            <a:endParaRPr lang="en-GB" dirty="0"/>
          </a:p>
        </p:txBody>
      </p:sp>
    </p:spTree>
    <p:extLst>
      <p:ext uri="{BB962C8B-B14F-4D97-AF65-F5344CB8AC3E}">
        <p14:creationId xmlns:p14="http://schemas.microsoft.com/office/powerpoint/2010/main" val="719986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dirty="0">
              <a:solidFill>
                <a:schemeClr val="tx1"/>
              </a:solidFill>
            </a:endParaRPr>
          </a:p>
        </p:txBody>
      </p:sp>
      <p:sp>
        <p:nvSpPr>
          <p:cNvPr id="4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42" name="Group 41">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43" name="Oval 42">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4" name="Freeform: Shape 43">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45" name="Freeform: Shape 44">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46" name="Freeform: Shape 45">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47"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dirty="0"/>
            </a:p>
          </p:txBody>
        </p:sp>
      </p:grpSp>
      <p:sp>
        <p:nvSpPr>
          <p:cNvPr id="49"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51" name="Background Fill">
            <a:extLst>
              <a:ext uri="{FF2B5EF4-FFF2-40B4-BE49-F238E27FC236}">
                <a16:creationId xmlns:a16="http://schemas.microsoft.com/office/drawing/2014/main" id="{973CFC7D-374D-4D67-8994-8DA9D4E2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dirty="0">
              <a:solidFill>
                <a:schemeClr val="tx1"/>
              </a:solidFill>
            </a:endParaRPr>
          </a:p>
        </p:txBody>
      </p:sp>
      <p:sp>
        <p:nvSpPr>
          <p:cNvPr id="53" name="Color Fill">
            <a:extLst>
              <a:ext uri="{FF2B5EF4-FFF2-40B4-BE49-F238E27FC236}">
                <a16:creationId xmlns:a16="http://schemas.microsoft.com/office/drawing/2014/main" id="{8F7FA731-5B6E-499C-926D-C2D2D4946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55" name="Group 54">
            <a:extLst>
              <a:ext uri="{FF2B5EF4-FFF2-40B4-BE49-F238E27FC236}">
                <a16:creationId xmlns:a16="http://schemas.microsoft.com/office/drawing/2014/main" id="{BC1936B1-93FE-4B01-946C-9EEA26C488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49180" y="-1190"/>
            <a:ext cx="4311514" cy="6859191"/>
            <a:chOff x="7649180" y="-1190"/>
            <a:chExt cx="4311514" cy="6859191"/>
          </a:xfrm>
        </p:grpSpPr>
        <p:sp>
          <p:nvSpPr>
            <p:cNvPr id="56" name="Oval 55">
              <a:extLst>
                <a:ext uri="{FF2B5EF4-FFF2-40B4-BE49-F238E27FC236}">
                  <a16:creationId xmlns:a16="http://schemas.microsoft.com/office/drawing/2014/main" id="{FEE786F3-477C-4C7F-982F-D5967A1C1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9019" y="796196"/>
              <a:ext cx="351326" cy="351326"/>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dirty="0">
                <a:solidFill>
                  <a:schemeClr val="tx1"/>
                </a:solidFill>
              </a:endParaRPr>
            </a:p>
          </p:txBody>
        </p:sp>
        <p:sp>
          <p:nvSpPr>
            <p:cNvPr id="57" name="Graphic 18">
              <a:extLst>
                <a:ext uri="{FF2B5EF4-FFF2-40B4-BE49-F238E27FC236}">
                  <a16:creationId xmlns:a16="http://schemas.microsoft.com/office/drawing/2014/main" id="{418CCDB2-4B34-48D4-9A2D-0D6079CF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9180" y="4581409"/>
              <a:ext cx="856614" cy="1305524"/>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58" name="Graphic 9">
              <a:extLst>
                <a:ext uri="{FF2B5EF4-FFF2-40B4-BE49-F238E27FC236}">
                  <a16:creationId xmlns:a16="http://schemas.microsoft.com/office/drawing/2014/main" id="{72AA2865-B591-4E0F-8C6C-78BC7EB97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13703" y="1605901"/>
              <a:ext cx="3646991" cy="3646990"/>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59" name="Oval 58">
              <a:extLst>
                <a:ext uri="{FF2B5EF4-FFF2-40B4-BE49-F238E27FC236}">
                  <a16:creationId xmlns:a16="http://schemas.microsoft.com/office/drawing/2014/main" id="{A0E53B0F-B47E-4B4F-95BD-1ACA8307D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66922" y="5224794"/>
              <a:ext cx="439469" cy="43946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5F2B6F8B-EA89-4031-A840-F55D3591B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14482" y="-1190"/>
              <a:ext cx="3597981" cy="1501977"/>
            </a:xfrm>
            <a:custGeom>
              <a:avLst/>
              <a:gdLst>
                <a:gd name="connsiteX0" fmla="*/ 0 w 3597981"/>
                <a:gd name="connsiteY0" fmla="*/ 0 h 1501977"/>
                <a:gd name="connsiteX1" fmla="*/ 3597981 w 3597981"/>
                <a:gd name="connsiteY1" fmla="*/ 0 h 1501977"/>
                <a:gd name="connsiteX2" fmla="*/ 3590068 w 3597981"/>
                <a:gd name="connsiteY2" fmla="*/ 51850 h 1501977"/>
                <a:gd name="connsiteX3" fmla="*/ 1810819 w 3597981"/>
                <a:gd name="connsiteY3" fmla="*/ 1501977 h 1501977"/>
                <a:gd name="connsiteX4" fmla="*/ 0 w 3597981"/>
                <a:gd name="connsiteY4" fmla="*/ 1501977 h 150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7981" h="1501977">
                  <a:moveTo>
                    <a:pt x="0" y="0"/>
                  </a:moveTo>
                  <a:lnTo>
                    <a:pt x="3597981" y="0"/>
                  </a:lnTo>
                  <a:lnTo>
                    <a:pt x="3590068" y="51850"/>
                  </a:lnTo>
                  <a:cubicBezTo>
                    <a:pt x="3420721" y="879443"/>
                    <a:pt x="2688479" y="1501977"/>
                    <a:pt x="1810819" y="1501977"/>
                  </a:cubicBezTo>
                  <a:lnTo>
                    <a:pt x="0" y="1501977"/>
                  </a:lnTo>
                  <a:close/>
                </a:path>
              </a:pathLst>
            </a:custGeom>
            <a:solidFill>
              <a:schemeClr val="accent1">
                <a:lumMod val="75000"/>
                <a:alpha val="65000"/>
              </a:schemeClr>
            </a:solidFill>
            <a:ln w="9331"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ACA8F17D-1704-4F07-BF74-1791E01C2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42990" y="5358010"/>
              <a:ext cx="3597678" cy="1499991"/>
            </a:xfrm>
            <a:custGeom>
              <a:avLst/>
              <a:gdLst>
                <a:gd name="connsiteX0" fmla="*/ 1786859 w 3597678"/>
                <a:gd name="connsiteY0" fmla="*/ 0 h 1499991"/>
                <a:gd name="connsiteX1" fmla="*/ 3597678 w 3597678"/>
                <a:gd name="connsiteY1" fmla="*/ 0 h 1499991"/>
                <a:gd name="connsiteX2" fmla="*/ 3597678 w 3597678"/>
                <a:gd name="connsiteY2" fmla="*/ 1499991 h 1499991"/>
                <a:gd name="connsiteX3" fmla="*/ 0 w 3597678"/>
                <a:gd name="connsiteY3" fmla="*/ 1499991 h 1499991"/>
                <a:gd name="connsiteX4" fmla="*/ 7610 w 3597678"/>
                <a:gd name="connsiteY4" fmla="*/ 1450127 h 1499991"/>
                <a:gd name="connsiteX5" fmla="*/ 1786859 w 3597678"/>
                <a:gd name="connsiteY5" fmla="*/ 0 h 149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7678" h="1499991">
                  <a:moveTo>
                    <a:pt x="1786859" y="0"/>
                  </a:moveTo>
                  <a:lnTo>
                    <a:pt x="3597678" y="0"/>
                  </a:lnTo>
                  <a:lnTo>
                    <a:pt x="3597678" y="1499991"/>
                  </a:lnTo>
                  <a:lnTo>
                    <a:pt x="0" y="1499991"/>
                  </a:lnTo>
                  <a:lnTo>
                    <a:pt x="7610" y="1450127"/>
                  </a:lnTo>
                  <a:cubicBezTo>
                    <a:pt x="176957" y="622534"/>
                    <a:pt x="909198" y="0"/>
                    <a:pt x="1786859" y="0"/>
                  </a:cubicBezTo>
                  <a:close/>
                </a:path>
              </a:pathLst>
            </a:custGeom>
            <a:solidFill>
              <a:schemeClr val="accent1">
                <a:lumMod val="60000"/>
                <a:lumOff val="40000"/>
                <a:alpha val="60000"/>
              </a:schemeClr>
            </a:solidFill>
            <a:ln w="9331" cap="flat">
              <a:noFill/>
              <a:prstDash val="solid"/>
              <a:miter/>
            </a:ln>
          </p:spPr>
          <p:txBody>
            <a:bodyPr rtlCol="0" anchor="ctr"/>
            <a:lstStyle/>
            <a:p>
              <a:endParaRPr lang="en-US" dirty="0"/>
            </a:p>
          </p:txBody>
        </p:sp>
      </p:grpSp>
      <p:sp>
        <p:nvSpPr>
          <p:cNvPr id="63" name="Texture">
            <a:extLst>
              <a:ext uri="{FF2B5EF4-FFF2-40B4-BE49-F238E27FC236}">
                <a16:creationId xmlns:a16="http://schemas.microsoft.com/office/drawing/2014/main" id="{8592B821-10D5-48C0-8022-A904844B7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3" name="Flowchart: Sequential Access Storage 2">
            <a:extLst>
              <a:ext uri="{FF2B5EF4-FFF2-40B4-BE49-F238E27FC236}">
                <a16:creationId xmlns:a16="http://schemas.microsoft.com/office/drawing/2014/main" id="{9174A5F5-EB6F-746F-B630-51E1F2CDB4D3}"/>
              </a:ext>
            </a:extLst>
          </p:cNvPr>
          <p:cNvSpPr/>
          <p:nvPr/>
        </p:nvSpPr>
        <p:spPr>
          <a:xfrm>
            <a:off x="4356585" y="439770"/>
            <a:ext cx="3696036" cy="2534488"/>
          </a:xfrm>
          <a:prstGeom prst="flowChartMagneticTape">
            <a:avLst/>
          </a:prstGeom>
        </p:spPr>
        <p:style>
          <a:lnRef idx="3">
            <a:schemeClr val="lt1"/>
          </a:lnRef>
          <a:fillRef idx="1">
            <a:schemeClr val="accent5"/>
          </a:fillRef>
          <a:effectRef idx="1">
            <a:schemeClr val="accent5"/>
          </a:effectRef>
          <a:fontRef idx="minor">
            <a:schemeClr val="lt1"/>
          </a:fontRef>
        </p:style>
        <p:txBody>
          <a:bodyPr rtlCol="0" anchor="ctr"/>
          <a:lstStyle/>
          <a:p>
            <a:pPr algn="ctr">
              <a:spcAft>
                <a:spcPts val="600"/>
              </a:spcAft>
            </a:pPr>
            <a:r>
              <a:rPr lang="en-GB" dirty="0">
                <a:latin typeface="Arial" panose="020B0604020202020204" pitchFamily="34" charset="0"/>
                <a:cs typeface="Arial" panose="020B0604020202020204" pitchFamily="34" charset="0"/>
              </a:rPr>
              <a:t>“We need to think hard about how we reach and support people that don’t intersect with the system.”</a:t>
            </a:r>
          </a:p>
        </p:txBody>
      </p:sp>
      <p:sp>
        <p:nvSpPr>
          <p:cNvPr id="4" name="Flowchart: Sequential Access Storage 3">
            <a:extLst>
              <a:ext uri="{FF2B5EF4-FFF2-40B4-BE49-F238E27FC236}">
                <a16:creationId xmlns:a16="http://schemas.microsoft.com/office/drawing/2014/main" id="{347802AE-8FD3-DD1D-C6EE-F8123ADBC95A}"/>
              </a:ext>
            </a:extLst>
          </p:cNvPr>
          <p:cNvSpPr/>
          <p:nvPr/>
        </p:nvSpPr>
        <p:spPr>
          <a:xfrm>
            <a:off x="2232158" y="3648885"/>
            <a:ext cx="3696036" cy="2534488"/>
          </a:xfrm>
          <a:prstGeom prst="flowChartMagneticTape">
            <a:avLst/>
          </a:prstGeom>
        </p:spPr>
        <p:style>
          <a:lnRef idx="3">
            <a:schemeClr val="lt1"/>
          </a:lnRef>
          <a:fillRef idx="1">
            <a:schemeClr val="accent5"/>
          </a:fillRef>
          <a:effectRef idx="1">
            <a:schemeClr val="accent5"/>
          </a:effectRef>
          <a:fontRef idx="minor">
            <a:schemeClr val="lt1"/>
          </a:fontRef>
        </p:style>
        <p:txBody>
          <a:bodyPr rtlCol="0" anchor="ctr"/>
          <a:lstStyle/>
          <a:p>
            <a:pPr algn="ctr">
              <a:spcAft>
                <a:spcPts val="600"/>
              </a:spcAft>
            </a:pPr>
            <a:r>
              <a:rPr lang="en-GB" dirty="0">
                <a:latin typeface="Arial" panose="020B0604020202020204" pitchFamily="34" charset="0"/>
                <a:cs typeface="Arial" panose="020B0604020202020204" pitchFamily="34" charset="0"/>
              </a:rPr>
              <a:t>“We’re in a very deprived area but we have successes, have amazing relationships with parents and we try different strategies.”</a:t>
            </a:r>
          </a:p>
        </p:txBody>
      </p:sp>
      <p:sp>
        <p:nvSpPr>
          <p:cNvPr id="5" name="Flowchart: Sequential Access Storage 4">
            <a:extLst>
              <a:ext uri="{FF2B5EF4-FFF2-40B4-BE49-F238E27FC236}">
                <a16:creationId xmlns:a16="http://schemas.microsoft.com/office/drawing/2014/main" id="{FBFF3A68-2AC0-C936-3318-72F069BF5DB8}"/>
              </a:ext>
            </a:extLst>
          </p:cNvPr>
          <p:cNvSpPr/>
          <p:nvPr/>
        </p:nvSpPr>
        <p:spPr>
          <a:xfrm>
            <a:off x="281113" y="439770"/>
            <a:ext cx="3696036" cy="2534488"/>
          </a:xfrm>
          <a:prstGeom prst="flowChartMagneticTape">
            <a:avLst/>
          </a:prstGeom>
        </p:spPr>
        <p:style>
          <a:lnRef idx="3">
            <a:schemeClr val="lt1"/>
          </a:lnRef>
          <a:fillRef idx="1">
            <a:schemeClr val="accent5"/>
          </a:fillRef>
          <a:effectRef idx="1">
            <a:schemeClr val="accent5"/>
          </a:effectRef>
          <a:fontRef idx="minor">
            <a:schemeClr val="lt1"/>
          </a:fontRef>
        </p:style>
        <p:txBody>
          <a:bodyPr rtlCol="0" anchor="ctr"/>
          <a:lstStyle/>
          <a:p>
            <a:pPr algn="ctr">
              <a:spcAft>
                <a:spcPts val="600"/>
              </a:spcAft>
            </a:pPr>
            <a:r>
              <a:rPr lang="en-GB" dirty="0">
                <a:latin typeface="Arial" panose="020B0604020202020204" pitchFamily="34" charset="0"/>
                <a:cs typeface="Arial" panose="020B0604020202020204" pitchFamily="34" charset="0"/>
              </a:rPr>
              <a:t>“We support many families and young people in the voluntary sector – including our 464 registered charities in Redcar &amp; Cleveland.”</a:t>
            </a:r>
          </a:p>
        </p:txBody>
      </p:sp>
    </p:spTree>
    <p:extLst>
      <p:ext uri="{BB962C8B-B14F-4D97-AF65-F5344CB8AC3E}">
        <p14:creationId xmlns:p14="http://schemas.microsoft.com/office/powerpoint/2010/main" val="611547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lowchart: Sequential Access Storage 1">
            <a:extLst>
              <a:ext uri="{FF2B5EF4-FFF2-40B4-BE49-F238E27FC236}">
                <a16:creationId xmlns:a16="http://schemas.microsoft.com/office/drawing/2014/main" id="{AC71CAA7-7B95-74E0-C3D2-A1E521E49602}"/>
              </a:ext>
            </a:extLst>
          </p:cNvPr>
          <p:cNvSpPr/>
          <p:nvPr/>
        </p:nvSpPr>
        <p:spPr>
          <a:xfrm>
            <a:off x="502338" y="3227216"/>
            <a:ext cx="3696036" cy="2534488"/>
          </a:xfrm>
          <a:prstGeom prst="flowChartMagneticTap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“Our youngest administrator flinches when he thinks he might get in trouble owing to their school experiences. Trauma.”</a:t>
            </a:r>
          </a:p>
        </p:txBody>
      </p:sp>
      <p:sp>
        <p:nvSpPr>
          <p:cNvPr id="3" name="Flowchart: Sequential Access Storage 2">
            <a:extLst>
              <a:ext uri="{FF2B5EF4-FFF2-40B4-BE49-F238E27FC236}">
                <a16:creationId xmlns:a16="http://schemas.microsoft.com/office/drawing/2014/main" id="{9174A5F5-EB6F-746F-B630-51E1F2CDB4D3}"/>
              </a:ext>
            </a:extLst>
          </p:cNvPr>
          <p:cNvSpPr/>
          <p:nvPr/>
        </p:nvSpPr>
        <p:spPr>
          <a:xfrm>
            <a:off x="4356585" y="439770"/>
            <a:ext cx="3696036" cy="2534488"/>
          </a:xfrm>
          <a:prstGeom prst="flowChartMagneticTap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“Some of the young people we encounter have set themselves up in self-sabotage mode.” </a:t>
            </a:r>
          </a:p>
        </p:txBody>
      </p:sp>
      <p:sp>
        <p:nvSpPr>
          <p:cNvPr id="4" name="Flowchart: Sequential Access Storage 3">
            <a:extLst>
              <a:ext uri="{FF2B5EF4-FFF2-40B4-BE49-F238E27FC236}">
                <a16:creationId xmlns:a16="http://schemas.microsoft.com/office/drawing/2014/main" id="{347802AE-8FD3-DD1D-C6EE-F8123ADBC95A}"/>
              </a:ext>
            </a:extLst>
          </p:cNvPr>
          <p:cNvSpPr/>
          <p:nvPr/>
        </p:nvSpPr>
        <p:spPr>
          <a:xfrm>
            <a:off x="4626971" y="3360175"/>
            <a:ext cx="3696036" cy="2534488"/>
          </a:xfrm>
          <a:prstGeom prst="flowChartMagneticTap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“Wow! I’ve waited over 2 years to get this kind of expertise in the room, thank you!”</a:t>
            </a:r>
          </a:p>
          <a:p>
            <a:pPr algn="ctr"/>
            <a:r>
              <a:rPr lang="en-GB" dirty="0">
                <a:latin typeface="Arial" panose="020B0604020202020204" pitchFamily="34" charset="0"/>
                <a:cs typeface="Arial" panose="020B0604020202020204" pitchFamily="34" charset="0"/>
              </a:rPr>
              <a:t>(Clare Mahoney, AD Education, RCBC)</a:t>
            </a:r>
          </a:p>
        </p:txBody>
      </p:sp>
      <p:sp>
        <p:nvSpPr>
          <p:cNvPr id="5" name="Flowchart: Sequential Access Storage 4">
            <a:extLst>
              <a:ext uri="{FF2B5EF4-FFF2-40B4-BE49-F238E27FC236}">
                <a16:creationId xmlns:a16="http://schemas.microsoft.com/office/drawing/2014/main" id="{FBFF3A68-2AC0-C936-3318-72F069BF5DB8}"/>
              </a:ext>
            </a:extLst>
          </p:cNvPr>
          <p:cNvSpPr/>
          <p:nvPr/>
        </p:nvSpPr>
        <p:spPr>
          <a:xfrm>
            <a:off x="281113" y="439770"/>
            <a:ext cx="3696036" cy="2534488"/>
          </a:xfrm>
          <a:prstGeom prst="flowChartMagneticTap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“I think there are a lot of undiagnosed needs amongst our young people.”</a:t>
            </a:r>
          </a:p>
        </p:txBody>
      </p:sp>
    </p:spTree>
    <p:extLst>
      <p:ext uri="{BB962C8B-B14F-4D97-AF65-F5344CB8AC3E}">
        <p14:creationId xmlns:p14="http://schemas.microsoft.com/office/powerpoint/2010/main" val="3404888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5F1681-14E3-F910-A403-989BF60280BC}"/>
              </a:ext>
            </a:extLst>
          </p:cNvPr>
          <p:cNvSpPr>
            <a:spLocks noGrp="1"/>
          </p:cNvSpPr>
          <p:nvPr>
            <p:ph type="title"/>
          </p:nvPr>
        </p:nvSpPr>
        <p:spPr>
          <a:xfrm>
            <a:off x="457200" y="671824"/>
            <a:ext cx="5540202" cy="2757176"/>
          </a:xfrm>
        </p:spPr>
        <p:txBody>
          <a:bodyPr vert="horz" lIns="91440" tIns="45720" rIns="91440" bIns="45720" rtlCol="0" anchor="b">
            <a:normAutofit/>
          </a:bodyPr>
          <a:lstStyle/>
          <a:p>
            <a:r>
              <a:rPr lang="en-US" sz="4600" dirty="0">
                <a:latin typeface="Arial" panose="020B0604020202020204" pitchFamily="34" charset="0"/>
                <a:cs typeface="Arial" panose="020B0604020202020204" pitchFamily="34" charset="0"/>
              </a:rPr>
              <a:t>Lived experience, co-production and participatory approaches</a:t>
            </a:r>
          </a:p>
        </p:txBody>
      </p:sp>
    </p:spTree>
    <p:extLst>
      <p:ext uri="{BB962C8B-B14F-4D97-AF65-F5344CB8AC3E}">
        <p14:creationId xmlns:p14="http://schemas.microsoft.com/office/powerpoint/2010/main" val="690013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B887505-8F41-44F3-1502-897004FEBC74}"/>
              </a:ext>
            </a:extLst>
          </p:cNvPr>
          <p:cNvSpPr>
            <a:spLocks noGrp="1"/>
          </p:cNvSpPr>
          <p:nvPr>
            <p:ph type="title"/>
          </p:nvPr>
        </p:nvSpPr>
        <p:spPr>
          <a:xfrm>
            <a:off x="457200" y="237402"/>
            <a:ext cx="4314825" cy="1571733"/>
          </a:xfrm>
        </p:spPr>
        <p:txBody>
          <a:bodyPr>
            <a:normAutofit/>
          </a:bodyPr>
          <a:lstStyle/>
          <a:p>
            <a:r>
              <a:rPr lang="en-GB" dirty="0">
                <a:latin typeface="Arial" panose="020B0604020202020204" pitchFamily="34" charset="0"/>
                <a:cs typeface="Arial" panose="020B0604020202020204" pitchFamily="34" charset="0"/>
              </a:rPr>
              <a:t>Plenty of interest to learn</a:t>
            </a:r>
            <a:endParaRPr lang="en-GB" dirty="0"/>
          </a:p>
        </p:txBody>
      </p:sp>
      <p:pic>
        <p:nvPicPr>
          <p:cNvPr id="12" name="Picture Placeholder 11">
            <a:extLst>
              <a:ext uri="{FF2B5EF4-FFF2-40B4-BE49-F238E27FC236}">
                <a16:creationId xmlns:a16="http://schemas.microsoft.com/office/drawing/2014/main" id="{FDEAD258-7C26-0307-051F-7F9D63D74777}"/>
              </a:ext>
            </a:extLst>
          </p:cNvPr>
          <p:cNvPicPr>
            <a:picLocks noGrp="1" noChangeAspect="1"/>
          </p:cNvPicPr>
          <p:nvPr>
            <p:ph idx="1"/>
          </p:nvPr>
        </p:nvPicPr>
        <p:blipFill rotWithShape="1">
          <a:blip r:embed="rId3"/>
          <a:stretch/>
        </p:blipFill>
        <p:spPr>
          <a:xfrm>
            <a:off x="6315227" y="303499"/>
            <a:ext cx="3261392" cy="6251002"/>
          </a:xfrm>
        </p:spPr>
      </p:pic>
      <p:sp>
        <p:nvSpPr>
          <p:cNvPr id="10" name="Text Placeholder 9">
            <a:extLst>
              <a:ext uri="{FF2B5EF4-FFF2-40B4-BE49-F238E27FC236}">
                <a16:creationId xmlns:a16="http://schemas.microsoft.com/office/drawing/2014/main" id="{0FAEEDC4-065B-B818-01DC-6355818D202F}"/>
              </a:ext>
            </a:extLst>
          </p:cNvPr>
          <p:cNvSpPr>
            <a:spLocks noGrp="1"/>
          </p:cNvSpPr>
          <p:nvPr>
            <p:ph type="body" sz="half" idx="2"/>
          </p:nvPr>
        </p:nvSpPr>
        <p:spPr>
          <a:xfrm>
            <a:off x="457200" y="1946787"/>
            <a:ext cx="4773561" cy="448351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285750" indent="-285750">
              <a:buFont typeface="Arial" panose="020B0604020202020204" pitchFamily="34" charset="0"/>
              <a:buChar char="•"/>
            </a:pPr>
            <a:r>
              <a:rPr lang="en-GB" sz="1800" dirty="0">
                <a:solidFill>
                  <a:srgbClr val="49B6B0"/>
                </a:solidFill>
                <a:latin typeface="Arial" panose="020B0604020202020204" pitchFamily="34" charset="0"/>
                <a:cs typeface="Arial" panose="020B0604020202020204" pitchFamily="34" charset="0"/>
              </a:rPr>
              <a:t>‘Lived experience is the actual, specific ways in which people experience something.’</a:t>
            </a:r>
          </a:p>
          <a:p>
            <a:pPr marL="285750" indent="-285750">
              <a:buFont typeface="Arial" panose="020B0604020202020204" pitchFamily="34" charset="0"/>
              <a:buChar char="•"/>
            </a:pPr>
            <a:r>
              <a:rPr lang="en-GB" sz="1800" dirty="0">
                <a:solidFill>
                  <a:srgbClr val="49B6B0"/>
                </a:solidFill>
                <a:latin typeface="Arial" panose="020B0604020202020204" pitchFamily="34" charset="0"/>
                <a:cs typeface="Arial" panose="020B0604020202020204" pitchFamily="34" charset="0"/>
              </a:rPr>
              <a:t>The group has lots of opportunity to collect stories and have conversations with the children, young people and families they work with.</a:t>
            </a:r>
          </a:p>
          <a:p>
            <a:pPr marL="285750" indent="-285750">
              <a:buFont typeface="Arial" panose="020B0604020202020204" pitchFamily="34" charset="0"/>
              <a:buChar char="•"/>
            </a:pPr>
            <a:r>
              <a:rPr lang="en-GB" sz="1800" dirty="0">
                <a:solidFill>
                  <a:srgbClr val="49B6B0"/>
                </a:solidFill>
                <a:latin typeface="Arial" panose="020B0604020202020204" pitchFamily="34" charset="0"/>
                <a:cs typeface="Arial" panose="020B0604020202020204" pitchFamily="34" charset="0"/>
              </a:rPr>
              <a:t>Only a few have worked alongside a lived experience ‘group’ using participatory methods, and where that ‘group’ is leading the inquiry in the way they feel is right for them. </a:t>
            </a:r>
          </a:p>
          <a:p>
            <a:pPr marL="285750" indent="-285750">
              <a:buFont typeface="Arial" panose="020B0604020202020204" pitchFamily="34" charset="0"/>
              <a:buChar char="•"/>
            </a:pPr>
            <a:r>
              <a:rPr lang="en-GB" sz="1800" dirty="0">
                <a:solidFill>
                  <a:srgbClr val="49B6B0"/>
                </a:solidFill>
                <a:latin typeface="Arial" panose="020B0604020202020204" pitchFamily="34" charset="0"/>
                <a:cs typeface="Arial" panose="020B0604020202020204" pitchFamily="34" charset="0"/>
              </a:rPr>
              <a:t>Some examples are found here but there is some jargon to break down. The point is there are different ways to do this and the people with lived experience should lead it. </a:t>
            </a:r>
          </a:p>
          <a:p>
            <a:pPr marL="285750" indent="-285750">
              <a:buFont typeface="Arial" panose="020B0604020202020204" pitchFamily="34" charset="0"/>
              <a:buChar char="•"/>
            </a:pPr>
            <a:r>
              <a:rPr lang="en-GB" sz="1800" dirty="0">
                <a:solidFill>
                  <a:srgbClr val="49B6B0"/>
                </a:solidFill>
                <a:latin typeface="Arial" panose="020B0604020202020204" pitchFamily="34" charset="0"/>
                <a:cs typeface="Arial" panose="020B0604020202020204" pitchFamily="34" charset="0"/>
              </a:rPr>
              <a:t>Community researchers or reporters is often a favoured approach (do we have any?), or informal chats in safe peer to peer group settings can be really illuminating. Day in the life of, week in the life of diary / journalling can also be fun for some.</a:t>
            </a:r>
          </a:p>
          <a:p>
            <a:pPr marL="285750" indent="-285750">
              <a:buFont typeface="Arial" panose="020B0604020202020204" pitchFamily="34" charset="0"/>
              <a:buChar char="•"/>
            </a:pPr>
            <a:r>
              <a:rPr lang="en-GB" sz="1800" dirty="0">
                <a:solidFill>
                  <a:srgbClr val="49B6B0"/>
                </a:solidFill>
                <a:latin typeface="Arial" panose="020B0604020202020204" pitchFamily="34" charset="0"/>
                <a:cs typeface="Arial" panose="020B0604020202020204" pitchFamily="34" charset="0"/>
              </a:rPr>
              <a:t>For this project we could collect stories together of course, but we might also seek to learn more about these more participative ways of working too.</a:t>
            </a:r>
          </a:p>
          <a:p>
            <a:endParaRPr lang="en-GB" sz="1800" b="1" dirty="0">
              <a:solidFill>
                <a:srgbClr val="49B6B0"/>
              </a:solidFill>
              <a:latin typeface="Segoe UI" panose="020B0502040204020203" pitchFamily="34" charset="0"/>
            </a:endParaRPr>
          </a:p>
        </p:txBody>
      </p:sp>
      <p:sp>
        <p:nvSpPr>
          <p:cNvPr id="13" name="Arrow: Right 12">
            <a:extLst>
              <a:ext uri="{FF2B5EF4-FFF2-40B4-BE49-F238E27FC236}">
                <a16:creationId xmlns:a16="http://schemas.microsoft.com/office/drawing/2014/main" id="{9AF57260-0CB3-0312-C466-1372E35BDE30}"/>
              </a:ext>
            </a:extLst>
          </p:cNvPr>
          <p:cNvSpPr/>
          <p:nvPr/>
        </p:nvSpPr>
        <p:spPr>
          <a:xfrm>
            <a:off x="5407741" y="4226447"/>
            <a:ext cx="7570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67546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dirty="0">
              <a:solidFill>
                <a:schemeClr val="tx1"/>
              </a:solidFill>
            </a:endParaRPr>
          </a:p>
        </p:txBody>
      </p:sp>
      <p:sp>
        <p:nvSpPr>
          <p:cNvPr id="17"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9" name="Group 18">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20" name="Oval 19">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1" name="Freeform: Shape 20">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22" name="Freeform: Shape 21">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23" name="Freeform: Shape 22">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24"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dirty="0"/>
            </a:p>
          </p:txBody>
        </p:sp>
      </p:grpSp>
      <p:sp>
        <p:nvSpPr>
          <p:cNvPr id="26"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8"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dirty="0">
              <a:solidFill>
                <a:schemeClr val="tx1"/>
              </a:solidFill>
            </a:endParaRPr>
          </a:p>
        </p:txBody>
      </p:sp>
      <p:sp>
        <p:nvSpPr>
          <p:cNvPr id="30"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32" name="Graphic 9">
            <a:extLst>
              <a:ext uri="{FF2B5EF4-FFF2-40B4-BE49-F238E27FC236}">
                <a16:creationId xmlns:a16="http://schemas.microsoft.com/office/drawing/2014/main" id="{9A450B93-9615-4854-BEA5-4A85DF5CD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6719" y="0"/>
            <a:ext cx="6905281" cy="6858000"/>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4">
              <a:alpha val="25000"/>
            </a:schemeClr>
          </a:solidFill>
          <a:ln w="9525" cap="flat">
            <a:noFill/>
            <a:prstDash val="solid"/>
            <a:miter/>
          </a:ln>
        </p:spPr>
        <p:txBody>
          <a:bodyPr wrap="square" rtlCol="0" anchor="ctr">
            <a:noAutofit/>
          </a:bodyPr>
          <a:lstStyle/>
          <a:p>
            <a:endParaRPr lang="en-US" dirty="0"/>
          </a:p>
        </p:txBody>
      </p:sp>
      <p:sp>
        <p:nvSpPr>
          <p:cNvPr id="34"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p:nvSpPr>
          <p:cNvPr id="7" name="Title 6">
            <a:extLst>
              <a:ext uri="{FF2B5EF4-FFF2-40B4-BE49-F238E27FC236}">
                <a16:creationId xmlns:a16="http://schemas.microsoft.com/office/drawing/2014/main" id="{EB887505-8F41-44F3-1502-897004FEBC74}"/>
              </a:ext>
            </a:extLst>
          </p:cNvPr>
          <p:cNvSpPr>
            <a:spLocks noGrp="1"/>
          </p:cNvSpPr>
          <p:nvPr>
            <p:ph type="title"/>
          </p:nvPr>
        </p:nvSpPr>
        <p:spPr>
          <a:xfrm>
            <a:off x="457200" y="758952"/>
            <a:ext cx="4640729" cy="1325563"/>
          </a:xfrm>
        </p:spPr>
        <p:txBody>
          <a:bodyPr vert="horz" lIns="91440" tIns="45720" rIns="91440" bIns="45720" rtlCol="0" anchor="b">
            <a:normAutofit/>
          </a:bodyPr>
          <a:lstStyle/>
          <a:p>
            <a:r>
              <a:rPr lang="en-US" sz="3100" dirty="0">
                <a:latin typeface="Arial" panose="020B0604020202020204" pitchFamily="34" charset="0"/>
                <a:cs typeface="Arial" panose="020B0604020202020204" pitchFamily="34" charset="0"/>
              </a:rPr>
              <a:t>Plenty of interest to learn</a:t>
            </a:r>
            <a:br>
              <a:rPr lang="en-US" sz="3100" dirty="0"/>
            </a:br>
            <a:endParaRPr lang="en-US" sz="3100" dirty="0"/>
          </a:p>
        </p:txBody>
      </p:sp>
      <p:sp>
        <p:nvSpPr>
          <p:cNvPr id="10" name="Text Placeholder 9">
            <a:extLst>
              <a:ext uri="{FF2B5EF4-FFF2-40B4-BE49-F238E27FC236}">
                <a16:creationId xmlns:a16="http://schemas.microsoft.com/office/drawing/2014/main" id="{0FAEEDC4-065B-B818-01DC-6355818D202F}"/>
              </a:ext>
            </a:extLst>
          </p:cNvPr>
          <p:cNvSpPr>
            <a:spLocks noGrp="1"/>
          </p:cNvSpPr>
          <p:nvPr>
            <p:ph type="body" sz="half" idx="2"/>
          </p:nvPr>
        </p:nvSpPr>
        <p:spPr>
          <a:xfrm>
            <a:off x="457200" y="2286000"/>
            <a:ext cx="4640729" cy="3887585"/>
          </a:xfr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77500" lnSpcReduction="20000"/>
          </a:bodyPr>
          <a:lstStyle/>
          <a:p>
            <a:r>
              <a:rPr lang="en-US" sz="2000" dirty="0">
                <a:effectLst/>
                <a:latin typeface="Arial" panose="020B0604020202020204" pitchFamily="34" charset="0"/>
                <a:cs typeface="Arial" panose="020B0604020202020204" pitchFamily="34" charset="0"/>
              </a:rPr>
              <a:t>The phrase &gt;&gt;&gt; is often coined by ‘experts by experience’ or people with lived or direct experience to others in a system such as commissioners or service developers who may intend to create benefits for them but forget or don’t know quite how to adequately involve and engage with them!</a:t>
            </a:r>
          </a:p>
          <a:p>
            <a:endParaRPr lang="en-US" sz="2000" dirty="0">
              <a:latin typeface="Arial" panose="020B0604020202020204" pitchFamily="34" charset="0"/>
              <a:cs typeface="Arial" panose="020B0604020202020204" pitchFamily="34" charset="0"/>
            </a:endParaRPr>
          </a:p>
          <a:p>
            <a:r>
              <a:rPr lang="en-US" sz="2000" dirty="0">
                <a:effectLst/>
                <a:latin typeface="Arial" panose="020B0604020202020204" pitchFamily="34" charset="0"/>
                <a:cs typeface="Arial" panose="020B0604020202020204" pitchFamily="34" charset="0"/>
              </a:rPr>
              <a:t>For this Project it’s the children, young people, parents and families who should ideally be at the heart of, and leading the </a:t>
            </a:r>
            <a:r>
              <a:rPr lang="en-US" sz="2000" dirty="0">
                <a:latin typeface="Arial" panose="020B0604020202020204" pitchFamily="34" charset="0"/>
                <a:cs typeface="Arial" panose="020B0604020202020204" pitchFamily="34" charset="0"/>
              </a:rPr>
              <a:t>conversation, </a:t>
            </a:r>
            <a:r>
              <a:rPr lang="en-US" sz="2000" dirty="0">
                <a:effectLst/>
                <a:latin typeface="Arial" panose="020B0604020202020204" pitchFamily="34" charset="0"/>
                <a:cs typeface="Arial" panose="020B0604020202020204" pitchFamily="34" charset="0"/>
              </a:rPr>
              <a:t>and helping develop the solutions they want to see for themselves.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Maybe we can explore this principle through this Project in 2023 and beyond – test and learn, start small with some willing people in particular places or contexts and build from there?</a:t>
            </a:r>
            <a:endParaRPr lang="en-US" sz="2000" dirty="0">
              <a:effectLst/>
              <a:latin typeface="Arial" panose="020B0604020202020204" pitchFamily="34" charset="0"/>
              <a:cs typeface="Arial" panose="020B0604020202020204" pitchFamily="34" charset="0"/>
            </a:endParaRPr>
          </a:p>
          <a:p>
            <a:pPr indent="-228600">
              <a:buFont typeface="Arial" panose="020B0604020202020204" pitchFamily="34" charset="0"/>
              <a:buChar char="•"/>
            </a:pPr>
            <a:endParaRPr lang="en-US" sz="2000" b="1" dirty="0"/>
          </a:p>
        </p:txBody>
      </p:sp>
      <p:pic>
        <p:nvPicPr>
          <p:cNvPr id="5" name="Content Placeholder 4">
            <a:extLst>
              <a:ext uri="{FF2B5EF4-FFF2-40B4-BE49-F238E27FC236}">
                <a16:creationId xmlns:a16="http://schemas.microsoft.com/office/drawing/2014/main" id="{48EB8D5E-6F5E-7684-9C82-CDF6D6ADEAA3}"/>
              </a:ext>
            </a:extLst>
          </p:cNvPr>
          <p:cNvPicPr>
            <a:picLocks noGrp="1" noChangeAspect="1"/>
          </p:cNvPicPr>
          <p:nvPr>
            <p:ph idx="1"/>
          </p:nvPr>
        </p:nvPicPr>
        <p:blipFill>
          <a:blip r:embed="rId4"/>
          <a:stretch>
            <a:fillRect/>
          </a:stretch>
        </p:blipFill>
        <p:spPr>
          <a:xfrm>
            <a:off x="6287284" y="2252239"/>
            <a:ext cx="4593771" cy="2548369"/>
          </a:xfrm>
          <a:prstGeom prst="rect">
            <a:avLst/>
          </a:prstGeom>
        </p:spPr>
      </p:pic>
    </p:spTree>
    <p:extLst>
      <p:ext uri="{BB962C8B-B14F-4D97-AF65-F5344CB8AC3E}">
        <p14:creationId xmlns:p14="http://schemas.microsoft.com/office/powerpoint/2010/main" val="3765567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5F1681-14E3-F910-A403-989BF60280BC}"/>
              </a:ext>
            </a:extLst>
          </p:cNvPr>
          <p:cNvSpPr>
            <a:spLocks noGrp="1"/>
          </p:cNvSpPr>
          <p:nvPr>
            <p:ph type="title"/>
          </p:nvPr>
        </p:nvSpPr>
        <p:spPr>
          <a:xfrm>
            <a:off x="457200" y="671824"/>
            <a:ext cx="5540202" cy="2757176"/>
          </a:xfrm>
        </p:spPr>
        <p:txBody>
          <a:bodyPr vert="horz" lIns="91440" tIns="45720" rIns="91440" bIns="45720" rtlCol="0" anchor="b">
            <a:normAutofit/>
          </a:bodyPr>
          <a:lstStyle/>
          <a:p>
            <a:r>
              <a:rPr lang="en-US" sz="4600" dirty="0">
                <a:latin typeface="Arial" panose="020B0604020202020204" pitchFamily="34" charset="0"/>
                <a:cs typeface="Arial" panose="020B0604020202020204" pitchFamily="34" charset="0"/>
              </a:rPr>
              <a:t>Some useful real-life examples shared in the first session</a:t>
            </a:r>
          </a:p>
        </p:txBody>
      </p:sp>
    </p:spTree>
    <p:extLst>
      <p:ext uri="{BB962C8B-B14F-4D97-AF65-F5344CB8AC3E}">
        <p14:creationId xmlns:p14="http://schemas.microsoft.com/office/powerpoint/2010/main" val="3057595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dirty="0">
              <a:solidFill>
                <a:schemeClr val="tx1"/>
              </a:solidFill>
            </a:endParaRPr>
          </a:p>
        </p:txBody>
      </p:sp>
      <p:sp>
        <p:nvSpPr>
          <p:cNvPr id="13"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5" name="Group 14">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6" name="Oval 15">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Freeform: Shape 16">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8" name="Freeform: Shape 17">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9" name="Freeform: Shape 18">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20"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dirty="0"/>
            </a:p>
          </p:txBody>
        </p:sp>
      </p:grpSp>
      <p:sp>
        <p:nvSpPr>
          <p:cNvPr id="2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4"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dirty="0">
              <a:solidFill>
                <a:schemeClr val="tx1"/>
              </a:solidFill>
            </a:endParaRPr>
          </a:p>
        </p:txBody>
      </p:sp>
      <p:sp>
        <p:nvSpPr>
          <p:cNvPr id="26"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8" name="Group 27">
            <a:extLst>
              <a:ext uri="{FF2B5EF4-FFF2-40B4-BE49-F238E27FC236}">
                <a16:creationId xmlns:a16="http://schemas.microsoft.com/office/drawing/2014/main" id="{ACFFE4B1-0C8D-42AF-8708-9452BBC0F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68058" y="0"/>
            <a:ext cx="4842451" cy="6290051"/>
            <a:chOff x="6968058" y="0"/>
            <a:chExt cx="4842451" cy="6290051"/>
          </a:xfrm>
        </p:grpSpPr>
        <p:sp>
          <p:nvSpPr>
            <p:cNvPr id="29" name="Oval 28">
              <a:extLst>
                <a:ext uri="{FF2B5EF4-FFF2-40B4-BE49-F238E27FC236}">
                  <a16:creationId xmlns:a16="http://schemas.microsoft.com/office/drawing/2014/main" id="{F2640A5D-6AAA-4BD0-8F9E-947D32E86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02463" y="453951"/>
              <a:ext cx="608046" cy="608046"/>
            </a:xfrm>
            <a:prstGeom prst="ellipse">
              <a:avLst/>
            </a:prstGeom>
            <a:solidFill>
              <a:schemeClr val="accent1">
                <a:lumMod val="60000"/>
                <a:lumOff val="40000"/>
                <a:alpha val="60000"/>
              </a:schemeClr>
            </a:solidFill>
            <a:ln w="9331" cap="flat">
              <a:noFill/>
              <a:prstDash val="solid"/>
              <a:miter/>
            </a:ln>
          </p:spPr>
          <p:txBody>
            <a:bodyPr rtlCol="0" anchor="ctr"/>
            <a:lstStyle/>
            <a:p>
              <a:endParaRPr lang="en-US" dirty="0">
                <a:solidFill>
                  <a:schemeClr val="tx1"/>
                </a:solidFill>
              </a:endParaRPr>
            </a:p>
          </p:txBody>
        </p:sp>
        <p:sp>
          <p:nvSpPr>
            <p:cNvPr id="30" name="Graphic 18">
              <a:extLst>
                <a:ext uri="{FF2B5EF4-FFF2-40B4-BE49-F238E27FC236}">
                  <a16:creationId xmlns:a16="http://schemas.microsoft.com/office/drawing/2014/main" id="{5004930C-818C-41BC-8346-DD8A8AA56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600000">
              <a:off x="7192513" y="5208982"/>
              <a:ext cx="856614" cy="1305524"/>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31" name="Oval 30">
              <a:extLst>
                <a:ext uri="{FF2B5EF4-FFF2-40B4-BE49-F238E27FC236}">
                  <a16:creationId xmlns:a16="http://schemas.microsoft.com/office/drawing/2014/main" id="{F2150E4F-A492-4FF2-A7B7-3275EAEDD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28124" y="4672162"/>
              <a:ext cx="256132" cy="2561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78181CF-FD84-4C33-A523-4227DD0AB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00707" y="0"/>
              <a:ext cx="3721476" cy="1682047"/>
            </a:xfrm>
            <a:custGeom>
              <a:avLst/>
              <a:gdLst>
                <a:gd name="connsiteX0" fmla="*/ 0 w 3721476"/>
                <a:gd name="connsiteY0" fmla="*/ 0 h 1682047"/>
                <a:gd name="connsiteX1" fmla="*/ 3721476 w 3721476"/>
                <a:gd name="connsiteY1" fmla="*/ 0 h 1682047"/>
                <a:gd name="connsiteX2" fmla="*/ 3721230 w 3721476"/>
                <a:gd name="connsiteY2" fmla="*/ 4881 h 1682047"/>
                <a:gd name="connsiteX3" fmla="*/ 1862697 w 3721476"/>
                <a:gd name="connsiteY3" fmla="*/ 1682047 h 1682047"/>
                <a:gd name="connsiteX4" fmla="*/ 0 w 3721476"/>
                <a:gd name="connsiteY4" fmla="*/ 1682047 h 168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476" h="1682047">
                  <a:moveTo>
                    <a:pt x="0" y="0"/>
                  </a:moveTo>
                  <a:lnTo>
                    <a:pt x="3721476" y="0"/>
                  </a:lnTo>
                  <a:lnTo>
                    <a:pt x="3721230" y="4881"/>
                  </a:lnTo>
                  <a:cubicBezTo>
                    <a:pt x="3625562" y="946929"/>
                    <a:pt x="2829989" y="1682047"/>
                    <a:pt x="1862697" y="1682047"/>
                  </a:cubicBezTo>
                  <a:lnTo>
                    <a:pt x="0" y="1682047"/>
                  </a:lnTo>
                  <a:close/>
                </a:path>
              </a:pathLst>
            </a:custGeom>
            <a:solidFill>
              <a:schemeClr val="accent1">
                <a:alpha val="60000"/>
              </a:schemeClr>
            </a:solidFill>
            <a:ln w="9331"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A4291BA4-6012-4E62-9967-AAF860BC23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94494" y="0"/>
              <a:ext cx="3281081" cy="1452282"/>
            </a:xfrm>
            <a:custGeom>
              <a:avLst/>
              <a:gdLst>
                <a:gd name="connsiteX0" fmla="*/ 0 w 2872279"/>
                <a:gd name="connsiteY0" fmla="*/ 0 h 1183937"/>
                <a:gd name="connsiteX1" fmla="*/ 2872279 w 2872279"/>
                <a:gd name="connsiteY1" fmla="*/ 0 h 1183937"/>
                <a:gd name="connsiteX2" fmla="*/ 2868418 w 2872279"/>
                <a:gd name="connsiteY2" fmla="*/ 25304 h 1183937"/>
                <a:gd name="connsiteX3" fmla="*/ 1446821 w 2872279"/>
                <a:gd name="connsiteY3" fmla="*/ 1183937 h 1183937"/>
                <a:gd name="connsiteX4" fmla="*/ 0 w 2872279"/>
                <a:gd name="connsiteY4" fmla="*/ 1183937 h 1183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279" h="1183937">
                  <a:moveTo>
                    <a:pt x="0" y="0"/>
                  </a:moveTo>
                  <a:lnTo>
                    <a:pt x="2872279" y="0"/>
                  </a:lnTo>
                  <a:lnTo>
                    <a:pt x="2868418" y="25304"/>
                  </a:lnTo>
                  <a:cubicBezTo>
                    <a:pt x="2733112" y="686540"/>
                    <a:pt x="2148060" y="1183937"/>
                    <a:pt x="1446821" y="1183937"/>
                  </a:cubicBezTo>
                  <a:lnTo>
                    <a:pt x="0" y="1183937"/>
                  </a:lnTo>
                  <a:close/>
                </a:path>
              </a:pathLst>
            </a:custGeom>
            <a:pattFill prst="pct5">
              <a:fgClr>
                <a:schemeClr val="accent4">
                  <a:lumMod val="60000"/>
                  <a:lumOff val="40000"/>
                </a:schemeClr>
              </a:fgClr>
              <a:bgClr>
                <a:schemeClr val="bg2">
                  <a:lumMod val="75000"/>
                  <a:lumOff val="25000"/>
                </a:schemeClr>
              </a:bgClr>
            </a:pattFill>
            <a:ln w="9525" cap="flat">
              <a:noFill/>
              <a:prstDash val="solid"/>
              <a:miter/>
            </a:ln>
          </p:spPr>
          <p:txBody>
            <a:bodyPr rtlCol="0" anchor="ctr"/>
            <a:lstStyle/>
            <a:p>
              <a:endParaRPr lang="en-US" dirty="0"/>
            </a:p>
          </p:txBody>
        </p:sp>
        <p:sp>
          <p:nvSpPr>
            <p:cNvPr id="34" name="Graphic 9">
              <a:extLst>
                <a:ext uri="{FF2B5EF4-FFF2-40B4-BE49-F238E27FC236}">
                  <a16:creationId xmlns:a16="http://schemas.microsoft.com/office/drawing/2014/main" id="{DB4C2B0A-BA86-462E-AECA-6706FA6C9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00707" y="1837752"/>
              <a:ext cx="4389377" cy="4389374"/>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grpSp>
      <p:sp>
        <p:nvSpPr>
          <p:cNvPr id="36"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73B0205-6949-E7B4-C5C1-3108B205CB1B}"/>
              </a:ext>
            </a:extLst>
          </p:cNvPr>
          <p:cNvSpPr>
            <a:spLocks noGrp="1"/>
          </p:cNvSpPr>
          <p:nvPr>
            <p:ph type="title"/>
          </p:nvPr>
        </p:nvSpPr>
        <p:spPr>
          <a:xfrm>
            <a:off x="457200" y="178241"/>
            <a:ext cx="6158753" cy="1325563"/>
          </a:xfrm>
        </p:spPr>
        <p:txBody>
          <a:bodyPr vert="horz" lIns="91440" tIns="45720" rIns="91440" bIns="45720" rtlCol="0" anchor="b">
            <a:normAutofit/>
          </a:bodyPr>
          <a:lstStyle/>
          <a:p>
            <a:r>
              <a:rPr lang="en-US" dirty="0">
                <a:latin typeface="Arial" panose="020B0604020202020204" pitchFamily="34" charset="0"/>
                <a:cs typeface="Arial" panose="020B0604020202020204" pitchFamily="34" charset="0"/>
              </a:rPr>
              <a:t>South Bank Primary School</a:t>
            </a:r>
          </a:p>
        </p:txBody>
      </p:sp>
      <p:sp>
        <p:nvSpPr>
          <p:cNvPr id="4" name="Text Placeholder 3">
            <a:extLst>
              <a:ext uri="{FF2B5EF4-FFF2-40B4-BE49-F238E27FC236}">
                <a16:creationId xmlns:a16="http://schemas.microsoft.com/office/drawing/2014/main" id="{276FC4D6-D1A3-0EBD-A256-58BE59C2676E}"/>
              </a:ext>
            </a:extLst>
          </p:cNvPr>
          <p:cNvSpPr>
            <a:spLocks noGrp="1"/>
          </p:cNvSpPr>
          <p:nvPr>
            <p:ph type="body" sz="half" idx="2"/>
          </p:nvPr>
        </p:nvSpPr>
        <p:spPr>
          <a:xfrm>
            <a:off x="457200" y="1682046"/>
            <a:ext cx="6158753" cy="4877004"/>
          </a:xfr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p>
            <a:r>
              <a:rPr lang="en-US" sz="2000" dirty="0">
                <a:latin typeface="Arial" panose="020B0604020202020204" pitchFamily="34" charset="0"/>
                <a:cs typeface="Arial" panose="020B0604020202020204" pitchFamily="34" charset="0"/>
              </a:rPr>
              <a:t>Tammy and Marie explained that their school sits in a very deprived area but that they have had successes with attendance through their nurturing approach, being trauma informed and the diversity of support on offer.</a:t>
            </a:r>
          </a:p>
          <a:p>
            <a:r>
              <a:rPr lang="en-US" sz="2000" dirty="0">
                <a:latin typeface="Arial" panose="020B0604020202020204" pitchFamily="34" charset="0"/>
                <a:cs typeface="Arial" panose="020B0604020202020204" pitchFamily="34" charset="0"/>
              </a:rPr>
              <a:t>Relationships with parents are very close, especially in understanding and seeking to meet the social emotional and mental health needs of their child/ren.</a:t>
            </a:r>
          </a:p>
          <a:p>
            <a:r>
              <a:rPr lang="en-US" sz="2000" dirty="0">
                <a:latin typeface="Arial" panose="020B0604020202020204" pitchFamily="34" charset="0"/>
                <a:cs typeface="Arial" panose="020B0604020202020204" pitchFamily="34" charset="0"/>
              </a:rPr>
              <a:t>They set up a parent group targeted at those with children in our care families, those whose children were struggling with attendance, were defined as CIN or CP. </a:t>
            </a:r>
          </a:p>
          <a:p>
            <a:r>
              <a:rPr lang="en-US" sz="2000" dirty="0">
                <a:latin typeface="Arial" panose="020B0604020202020204" pitchFamily="34" charset="0"/>
                <a:cs typeface="Arial" panose="020B0604020202020204" pitchFamily="34" charset="0"/>
              </a:rPr>
              <a:t>It was initially led by the mental health nurse, but the parents guided what’s needed to improve their / child/ren’s experience ‘to break the cycle’. The group has grown.</a:t>
            </a:r>
          </a:p>
          <a:p>
            <a:r>
              <a:rPr lang="en-US" sz="2000" dirty="0">
                <a:latin typeface="Arial" panose="020B0604020202020204" pitchFamily="34" charset="0"/>
                <a:cs typeface="Arial" panose="020B0604020202020204" pitchFamily="34" charset="0"/>
              </a:rPr>
              <a:t>They talk about housing, referrals to early help, health and other things that interest them. They don’t feel judged even though professionals are sat there.</a:t>
            </a:r>
          </a:p>
        </p:txBody>
      </p:sp>
      <p:pic>
        <p:nvPicPr>
          <p:cNvPr id="6" name="Picture 5">
            <a:extLst>
              <a:ext uri="{FF2B5EF4-FFF2-40B4-BE49-F238E27FC236}">
                <a16:creationId xmlns:a16="http://schemas.microsoft.com/office/drawing/2014/main" id="{15C0746E-3E9F-FB54-0C00-56C9E7B4E861}"/>
              </a:ext>
            </a:extLst>
          </p:cNvPr>
          <p:cNvPicPr>
            <a:picLocks noChangeAspect="1"/>
          </p:cNvPicPr>
          <p:nvPr/>
        </p:nvPicPr>
        <p:blipFill>
          <a:blip r:embed="rId4"/>
          <a:stretch>
            <a:fillRect/>
          </a:stretch>
        </p:blipFill>
        <p:spPr>
          <a:xfrm>
            <a:off x="8125855" y="2457802"/>
            <a:ext cx="2674232" cy="3061451"/>
          </a:xfrm>
          <a:prstGeom prst="rect">
            <a:avLst/>
          </a:prstGeom>
        </p:spPr>
      </p:pic>
    </p:spTree>
    <p:extLst>
      <p:ext uri="{BB962C8B-B14F-4D97-AF65-F5344CB8AC3E}">
        <p14:creationId xmlns:p14="http://schemas.microsoft.com/office/powerpoint/2010/main" val="1688250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Flowchart: Sequential Access Storage 8">
            <a:extLst>
              <a:ext uri="{FF2B5EF4-FFF2-40B4-BE49-F238E27FC236}">
                <a16:creationId xmlns:a16="http://schemas.microsoft.com/office/drawing/2014/main" id="{D41174A0-9550-C879-7E66-845B290B3F42}"/>
              </a:ext>
            </a:extLst>
          </p:cNvPr>
          <p:cNvSpPr/>
          <p:nvPr/>
        </p:nvSpPr>
        <p:spPr>
          <a:xfrm>
            <a:off x="1386349" y="1196853"/>
            <a:ext cx="4896465" cy="3886424"/>
          </a:xfrm>
          <a:prstGeom prst="flowChartMagneticTap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“If you break into one family that builds the trust.”</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331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dirty="0">
              <a:solidFill>
                <a:schemeClr val="tx1"/>
              </a:solidFill>
            </a:endParaRPr>
          </a:p>
        </p:txBody>
      </p:sp>
      <p:sp>
        <p:nvSpPr>
          <p:cNvPr id="13"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5" name="Group 14">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6" name="Oval 15">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Freeform: Shape 16">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8" name="Freeform: Shape 17">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9" name="Freeform: Shape 18">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20"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dirty="0"/>
            </a:p>
          </p:txBody>
        </p:sp>
      </p:grpSp>
      <p:sp>
        <p:nvSpPr>
          <p:cNvPr id="2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4"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dirty="0">
              <a:solidFill>
                <a:schemeClr val="tx1"/>
              </a:solidFill>
            </a:endParaRPr>
          </a:p>
        </p:txBody>
      </p:sp>
      <p:sp>
        <p:nvSpPr>
          <p:cNvPr id="26" name="Color Fill">
            <a:extLst>
              <a:ext uri="{FF2B5EF4-FFF2-40B4-BE49-F238E27FC236}">
                <a16:creationId xmlns:a16="http://schemas.microsoft.com/office/drawing/2014/main" id="{BA44E6CA-03F3-47EA-A9F3-5C0674E28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8" name="Group 27">
            <a:extLst>
              <a:ext uri="{FF2B5EF4-FFF2-40B4-BE49-F238E27FC236}">
                <a16:creationId xmlns:a16="http://schemas.microsoft.com/office/drawing/2014/main" id="{7EE36A67-006F-476F-9635-DC6B386EE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4625" y="685620"/>
            <a:ext cx="5444327" cy="6049020"/>
            <a:chOff x="6744625" y="685620"/>
            <a:chExt cx="5444327" cy="6049020"/>
          </a:xfrm>
        </p:grpSpPr>
        <p:sp>
          <p:nvSpPr>
            <p:cNvPr id="29" name="Oval 28">
              <a:extLst>
                <a:ext uri="{FF2B5EF4-FFF2-40B4-BE49-F238E27FC236}">
                  <a16:creationId xmlns:a16="http://schemas.microsoft.com/office/drawing/2014/main" id="{D09EE09B-0433-4F4A-B864-D895D8BAE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7132" y="6155147"/>
              <a:ext cx="227139" cy="2271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Graphic 9">
              <a:extLst>
                <a:ext uri="{FF2B5EF4-FFF2-40B4-BE49-F238E27FC236}">
                  <a16:creationId xmlns:a16="http://schemas.microsoft.com/office/drawing/2014/main" id="{50531F8D-2903-44C8-A854-DDCFFC34F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4625" y="967196"/>
              <a:ext cx="2116766" cy="211676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31" name="Graphic 18">
              <a:extLst>
                <a:ext uri="{FF2B5EF4-FFF2-40B4-BE49-F238E27FC236}">
                  <a16:creationId xmlns:a16="http://schemas.microsoft.com/office/drawing/2014/main" id="{95661429-E56F-4057-B25B-914DB7F87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9618226" y="3599573"/>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dirty="0"/>
            </a:p>
          </p:txBody>
        </p:sp>
        <p:sp>
          <p:nvSpPr>
            <p:cNvPr id="32" name="Oval 31">
              <a:extLst>
                <a:ext uri="{FF2B5EF4-FFF2-40B4-BE49-F238E27FC236}">
                  <a16:creationId xmlns:a16="http://schemas.microsoft.com/office/drawing/2014/main" id="{07D6490B-F4AE-4A13-BB54-35274AB32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6262" y="685620"/>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dirty="0">
                <a:solidFill>
                  <a:schemeClr val="tx1"/>
                </a:solidFill>
              </a:endParaRPr>
            </a:p>
          </p:txBody>
        </p:sp>
        <p:sp>
          <p:nvSpPr>
            <p:cNvPr id="33" name="Freeform: Shape 32">
              <a:extLst>
                <a:ext uri="{FF2B5EF4-FFF2-40B4-BE49-F238E27FC236}">
                  <a16:creationId xmlns:a16="http://schemas.microsoft.com/office/drawing/2014/main" id="{D0FA281D-945D-4639-8F12-BC2D20C49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grpSp>
      <p:sp>
        <p:nvSpPr>
          <p:cNvPr id="35"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73B0205-6949-E7B4-C5C1-3108B205CB1B}"/>
              </a:ext>
            </a:extLst>
          </p:cNvPr>
          <p:cNvSpPr>
            <a:spLocks noGrp="1"/>
          </p:cNvSpPr>
          <p:nvPr>
            <p:ph type="title"/>
          </p:nvPr>
        </p:nvSpPr>
        <p:spPr>
          <a:xfrm>
            <a:off x="382356" y="125749"/>
            <a:ext cx="5895581" cy="786910"/>
          </a:xfrm>
        </p:spPr>
        <p:txBody>
          <a:bodyPr vert="horz" lIns="91440" tIns="45720" rIns="91440" bIns="45720" rtlCol="0" anchor="b">
            <a:normAutofit/>
          </a:bodyPr>
          <a:lstStyle/>
          <a:p>
            <a:r>
              <a:rPr lang="en-US" dirty="0">
                <a:latin typeface="Arial" panose="020B0604020202020204" pitchFamily="34" charset="0"/>
                <a:cs typeface="Arial" panose="020B0604020202020204" pitchFamily="34" charset="0"/>
              </a:rPr>
              <a:t>Youth Worker Insights</a:t>
            </a:r>
          </a:p>
        </p:txBody>
      </p:sp>
      <p:sp>
        <p:nvSpPr>
          <p:cNvPr id="4" name="Text Placeholder 3">
            <a:extLst>
              <a:ext uri="{FF2B5EF4-FFF2-40B4-BE49-F238E27FC236}">
                <a16:creationId xmlns:a16="http://schemas.microsoft.com/office/drawing/2014/main" id="{276FC4D6-D1A3-0EBD-A256-58BE59C2676E}"/>
              </a:ext>
            </a:extLst>
          </p:cNvPr>
          <p:cNvSpPr>
            <a:spLocks noGrp="1"/>
          </p:cNvSpPr>
          <p:nvPr>
            <p:ph type="body" sz="half" idx="2"/>
          </p:nvPr>
        </p:nvSpPr>
        <p:spPr>
          <a:xfrm>
            <a:off x="457200" y="1038408"/>
            <a:ext cx="5895581" cy="5138555"/>
          </a:xfr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r>
              <a:rPr lang="en-US" sz="2000" dirty="0">
                <a:latin typeface="Arial" panose="020B0604020202020204" pitchFamily="34" charset="0"/>
                <a:cs typeface="Arial" panose="020B0604020202020204" pitchFamily="34" charset="0"/>
              </a:rPr>
              <a:t>Two youth workers told the group how the young people they work with love coming into the office and ‘talking about stuff’.</a:t>
            </a:r>
          </a:p>
          <a:p>
            <a:r>
              <a:rPr lang="en-US" sz="2000" dirty="0">
                <a:latin typeface="Arial" panose="020B0604020202020204" pitchFamily="34" charset="0"/>
                <a:cs typeface="Arial" panose="020B0604020202020204" pitchFamily="34" charset="0"/>
              </a:rPr>
              <a:t>They do talk about school, what they don’t like about school ‘especially in the East’.</a:t>
            </a:r>
          </a:p>
          <a:p>
            <a:r>
              <a:rPr lang="en-US" sz="2000" dirty="0">
                <a:latin typeface="Arial" panose="020B0604020202020204" pitchFamily="34" charset="0"/>
                <a:cs typeface="Arial" panose="020B0604020202020204" pitchFamily="34" charset="0"/>
              </a:rPr>
              <a:t>They talk about sexual health and mental health is a HUGE topic for them – some feel confused, isolated.</a:t>
            </a:r>
          </a:p>
          <a:p>
            <a:r>
              <a:rPr lang="en-US" sz="2000" dirty="0">
                <a:latin typeface="Arial" panose="020B0604020202020204" pitchFamily="34" charset="0"/>
                <a:cs typeface="Arial" panose="020B0604020202020204" pitchFamily="34" charset="0"/>
              </a:rPr>
              <a:t>They aren’t naughty, but they can feel like they’re not good enough or can’t get support from their family.</a:t>
            </a:r>
          </a:p>
          <a:p>
            <a:r>
              <a:rPr lang="en-US" sz="2000" dirty="0">
                <a:latin typeface="Arial" panose="020B0604020202020204" pitchFamily="34" charset="0"/>
                <a:cs typeface="Arial" panose="020B0604020202020204" pitchFamily="34" charset="0"/>
              </a:rPr>
              <a:t>Primary school are ‘amazing, nurturing’ but the secondary schools don’t have the time or spare capacity to meet the needs of the individual.</a:t>
            </a:r>
          </a:p>
          <a:p>
            <a:endParaRPr lang="en-US" sz="2000" dirty="0"/>
          </a:p>
          <a:p>
            <a:pPr indent="-22860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EF80AF32-2BB7-8F55-F318-8AFA5A674290}"/>
              </a:ext>
            </a:extLst>
          </p:cNvPr>
          <p:cNvPicPr>
            <a:picLocks noChangeAspect="1"/>
          </p:cNvPicPr>
          <p:nvPr/>
        </p:nvPicPr>
        <p:blipFill rotWithShape="1">
          <a:blip r:embed="rId4"/>
          <a:srcRect l="8064" r="26185" b="-1"/>
          <a:stretch/>
        </p:blipFill>
        <p:spPr>
          <a:xfrm>
            <a:off x="7048316" y="1135173"/>
            <a:ext cx="4748792" cy="4748792"/>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p:spPr>
      </p:pic>
    </p:spTree>
    <p:extLst>
      <p:ext uri="{BB962C8B-B14F-4D97-AF65-F5344CB8AC3E}">
        <p14:creationId xmlns:p14="http://schemas.microsoft.com/office/powerpoint/2010/main" val="2492302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Flowchart: Sequential Access Storage 8">
            <a:extLst>
              <a:ext uri="{FF2B5EF4-FFF2-40B4-BE49-F238E27FC236}">
                <a16:creationId xmlns:a16="http://schemas.microsoft.com/office/drawing/2014/main" id="{D41174A0-9550-C879-7E66-845B290B3F42}"/>
              </a:ext>
            </a:extLst>
          </p:cNvPr>
          <p:cNvSpPr/>
          <p:nvPr/>
        </p:nvSpPr>
        <p:spPr>
          <a:xfrm>
            <a:off x="747253" y="501446"/>
            <a:ext cx="6784258" cy="5663380"/>
          </a:xfrm>
          <a:prstGeom prst="flowChartMagneticTap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“When we do assessments and give them the magic wand, some young people want to get rid of school!.”</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53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191DA2-63BA-9853-7A82-42697E8E7295}"/>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GB" dirty="0">
                <a:latin typeface="Arial" panose="020B0604020202020204" pitchFamily="34" charset="0"/>
                <a:cs typeface="Arial" panose="020B0604020202020204" pitchFamily="34" charset="0"/>
              </a:rPr>
              <a:t>What the Project seeks to understand</a:t>
            </a:r>
          </a:p>
        </p:txBody>
      </p:sp>
      <p:sp>
        <p:nvSpPr>
          <p:cNvPr id="5" name="Content Placeholder 4">
            <a:extLst>
              <a:ext uri="{FF2B5EF4-FFF2-40B4-BE49-F238E27FC236}">
                <a16:creationId xmlns:a16="http://schemas.microsoft.com/office/drawing/2014/main" id="{E482E804-12AB-3CBF-7769-BC23390382CD}"/>
              </a:ext>
            </a:extLst>
          </p:cNvPr>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GB" dirty="0">
                <a:latin typeface="Arial" panose="020B0604020202020204" pitchFamily="34" charset="0"/>
                <a:cs typeface="Arial" panose="020B0604020202020204" pitchFamily="34" charset="0"/>
              </a:rPr>
              <a:t>Understanding…..</a:t>
            </a:r>
          </a:p>
          <a:p>
            <a:r>
              <a:rPr lang="en-GB" dirty="0">
                <a:latin typeface="Arial" panose="020B0604020202020204" pitchFamily="34" charset="0"/>
                <a:cs typeface="Arial" panose="020B0604020202020204" pitchFamily="34" charset="0"/>
              </a:rPr>
              <a:t>The evidence </a:t>
            </a:r>
          </a:p>
          <a:p>
            <a:r>
              <a:rPr lang="en-GB" dirty="0">
                <a:latin typeface="Arial" panose="020B0604020202020204" pitchFamily="34" charset="0"/>
                <a:cs typeface="Arial" panose="020B0604020202020204" pitchFamily="34" charset="0"/>
              </a:rPr>
              <a:t>The data </a:t>
            </a:r>
          </a:p>
          <a:p>
            <a:r>
              <a:rPr lang="en-GB" dirty="0">
                <a:latin typeface="Arial" panose="020B0604020202020204" pitchFamily="34" charset="0"/>
                <a:cs typeface="Arial" panose="020B0604020202020204" pitchFamily="34" charset="0"/>
              </a:rPr>
              <a:t>The area’s/system’s strengths</a:t>
            </a:r>
          </a:p>
          <a:p>
            <a:r>
              <a:rPr lang="en-GB" dirty="0">
                <a:latin typeface="Arial" panose="020B0604020202020204" pitchFamily="34" charset="0"/>
                <a:cs typeface="Arial" panose="020B0604020202020204" pitchFamily="34" charset="0"/>
              </a:rPr>
              <a:t>The protective factors (that encourage good attendance) </a:t>
            </a:r>
          </a:p>
          <a:p>
            <a:r>
              <a:rPr lang="en-GB" dirty="0">
                <a:latin typeface="Arial" panose="020B0604020202020204" pitchFamily="34" charset="0"/>
                <a:cs typeface="Arial" panose="020B0604020202020204" pitchFamily="34" charset="0"/>
              </a:rPr>
              <a:t>The risk factors (that make absence more likely) </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D96DB11A-3B30-5115-0BDD-6AE7A2E2B974}"/>
              </a:ext>
            </a:extLst>
          </p:cNvPr>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GB" dirty="0">
                <a:latin typeface="Arial" panose="020B0604020202020204" pitchFamily="34" charset="0"/>
                <a:cs typeface="Arial" panose="020B0604020202020204" pitchFamily="34" charset="0"/>
              </a:rPr>
              <a:t>Understanding…..</a:t>
            </a:r>
          </a:p>
          <a:p>
            <a:r>
              <a:rPr lang="en-GB" dirty="0">
                <a:latin typeface="Arial" panose="020B0604020202020204" pitchFamily="34" charset="0"/>
                <a:cs typeface="Arial" panose="020B0604020202020204" pitchFamily="34" charset="0"/>
              </a:rPr>
              <a:t>Who is absent and why</a:t>
            </a:r>
          </a:p>
          <a:p>
            <a:r>
              <a:rPr lang="en-GB" dirty="0">
                <a:latin typeface="Arial" panose="020B0604020202020204" pitchFamily="34" charset="0"/>
                <a:cs typeface="Arial" panose="020B0604020202020204" pitchFamily="34" charset="0"/>
              </a:rPr>
              <a:t>Who is affected and how</a:t>
            </a:r>
          </a:p>
          <a:p>
            <a:r>
              <a:rPr lang="en-GB" dirty="0">
                <a:latin typeface="Arial" panose="020B0604020202020204" pitchFamily="34" charset="0"/>
                <a:cs typeface="Arial" panose="020B0604020202020204" pitchFamily="34" charset="0"/>
              </a:rPr>
              <a:t>Lived experience </a:t>
            </a:r>
          </a:p>
          <a:p>
            <a:r>
              <a:rPr lang="en-GB" dirty="0">
                <a:latin typeface="Arial" panose="020B0604020202020204" pitchFamily="34" charset="0"/>
                <a:cs typeface="Arial" panose="020B0604020202020204" pitchFamily="34" charset="0"/>
              </a:rPr>
              <a:t>Things that help</a:t>
            </a:r>
          </a:p>
          <a:p>
            <a:r>
              <a:rPr lang="en-GB" dirty="0">
                <a:latin typeface="Arial" panose="020B0604020202020204" pitchFamily="34" charset="0"/>
                <a:cs typeface="Arial" panose="020B0604020202020204" pitchFamily="34" charset="0"/>
              </a:rPr>
              <a:t>Things that get in the way</a:t>
            </a:r>
          </a:p>
          <a:p>
            <a:r>
              <a:rPr lang="en-GB" dirty="0">
                <a:latin typeface="Arial" panose="020B0604020202020204" pitchFamily="34" charset="0"/>
                <a:cs typeface="Arial" panose="020B0604020202020204" pitchFamily="34" charset="0"/>
              </a:rPr>
              <a:t>Behaviours and choices</a:t>
            </a:r>
          </a:p>
          <a:p>
            <a:r>
              <a:rPr lang="en-GB" dirty="0">
                <a:latin typeface="Arial" panose="020B0604020202020204" pitchFamily="34" charset="0"/>
                <a:cs typeface="Arial" panose="020B0604020202020204" pitchFamily="34" charset="0"/>
              </a:rPr>
              <a:t>Root causes </a:t>
            </a:r>
          </a:p>
          <a:p>
            <a:pPr marL="0" indent="0">
              <a:buNone/>
            </a:pPr>
            <a:endParaRPr lang="en-GB" dirty="0"/>
          </a:p>
        </p:txBody>
      </p:sp>
    </p:spTree>
    <p:extLst>
      <p:ext uri="{BB962C8B-B14F-4D97-AF65-F5344CB8AC3E}">
        <p14:creationId xmlns:p14="http://schemas.microsoft.com/office/powerpoint/2010/main" val="848084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4AE6D-DA0B-C902-EFA4-8E95DE3830D6}"/>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Why do some children not attend well?</a:t>
            </a:r>
            <a:endParaRPr lang="en-GB" dirty="0"/>
          </a:p>
        </p:txBody>
      </p:sp>
      <p:sp>
        <p:nvSpPr>
          <p:cNvPr id="3" name="Content Placeholder 2">
            <a:extLst>
              <a:ext uri="{FF2B5EF4-FFF2-40B4-BE49-F238E27FC236}">
                <a16:creationId xmlns:a16="http://schemas.microsoft.com/office/drawing/2014/main" id="{975B01A7-F3F3-1BFD-032A-85FEFAA87041}"/>
              </a:ext>
            </a:extLst>
          </p:cNvPr>
          <p:cNvSpPr>
            <a:spLocks noGrp="1"/>
          </p:cNvSpPr>
          <p:nvPr>
            <p:ph idx="1"/>
          </p:nvPr>
        </p:nvSpPr>
        <p:spPr/>
        <p:txBody>
          <a:bodyPr>
            <a:normAutofit fontScale="92500" lnSpcReduction="10000"/>
          </a:bodyPr>
          <a:lstStyle/>
          <a:p>
            <a:r>
              <a:rPr lang="en-GB" dirty="0">
                <a:latin typeface="Arial" panose="020B0604020202020204" pitchFamily="34" charset="0"/>
                <a:cs typeface="Arial" panose="020B0604020202020204" pitchFamily="34" charset="0"/>
              </a:rPr>
              <a:t>They do not like school.</a:t>
            </a:r>
          </a:p>
          <a:p>
            <a:r>
              <a:rPr lang="en-GB" dirty="0">
                <a:latin typeface="Arial" panose="020B0604020202020204" pitchFamily="34" charset="0"/>
                <a:cs typeface="Arial" panose="020B0604020202020204" pitchFamily="34" charset="0"/>
              </a:rPr>
              <a:t>Fear.</a:t>
            </a:r>
          </a:p>
          <a:p>
            <a:r>
              <a:rPr lang="en-GB" dirty="0">
                <a:latin typeface="Arial" panose="020B0604020202020204" pitchFamily="34" charset="0"/>
                <a:cs typeface="Arial" panose="020B0604020202020204" pitchFamily="34" charset="0"/>
              </a:rPr>
              <a:t>Bullying.</a:t>
            </a:r>
          </a:p>
          <a:p>
            <a:r>
              <a:rPr lang="en-GB" dirty="0">
                <a:latin typeface="Arial" panose="020B0604020202020204" pitchFamily="34" charset="0"/>
                <a:cs typeface="Arial" panose="020B0604020202020204" pitchFamily="34" charset="0"/>
              </a:rPr>
              <a:t>They maybe a carer for a parent or not want to leave their parent.</a:t>
            </a:r>
          </a:p>
          <a:p>
            <a:r>
              <a:rPr lang="en-GB" dirty="0">
                <a:latin typeface="Arial" panose="020B0604020202020204" pitchFamily="34" charset="0"/>
                <a:cs typeface="Arial" panose="020B0604020202020204" pitchFamily="34" charset="0"/>
              </a:rPr>
              <a:t>Attending school does not make them feel good about themselves.</a:t>
            </a:r>
          </a:p>
          <a:p>
            <a:r>
              <a:rPr lang="en-GB" dirty="0">
                <a:latin typeface="Arial" panose="020B0604020202020204" pitchFamily="34" charset="0"/>
                <a:cs typeface="Arial" panose="020B0604020202020204" pitchFamily="34" charset="0"/>
              </a:rPr>
              <a:t>Parents are not encouraging them to attend.</a:t>
            </a:r>
          </a:p>
          <a:p>
            <a:r>
              <a:rPr lang="en-GB" dirty="0">
                <a:latin typeface="Arial" panose="020B0604020202020204" pitchFamily="34" charset="0"/>
                <a:cs typeface="Arial" panose="020B0604020202020204" pitchFamily="34" charset="0"/>
              </a:rPr>
              <a:t>Shame, embarrassment or stigma e.g. ‘I don’t have the right uniform’.</a:t>
            </a:r>
          </a:p>
          <a:p>
            <a:r>
              <a:rPr lang="en-GB" dirty="0">
                <a:latin typeface="Arial" panose="020B0604020202020204" pitchFamily="34" charset="0"/>
                <a:cs typeface="Arial" panose="020B0604020202020204" pitchFamily="34" charset="0"/>
              </a:rPr>
              <a:t>Struggling with their mental health rather than physical health.</a:t>
            </a:r>
          </a:p>
          <a:p>
            <a:r>
              <a:rPr lang="en-GB" dirty="0">
                <a:latin typeface="Arial" panose="020B0604020202020204" pitchFamily="34" charset="0"/>
                <a:cs typeface="Arial" panose="020B0604020202020204" pitchFamily="34" charset="0"/>
              </a:rPr>
              <a:t>Low aspirations – reinforced by multi-generational attitudes.</a:t>
            </a:r>
          </a:p>
          <a:p>
            <a:r>
              <a:rPr lang="en-GB" dirty="0">
                <a:latin typeface="Arial" panose="020B0604020202020204" pitchFamily="34" charset="0"/>
                <a:cs typeface="Arial" panose="020B0604020202020204" pitchFamily="34" charset="0"/>
              </a:rPr>
              <a:t>Cultural norms – travellers, parents from other countries/community being unaware of expectations.</a:t>
            </a:r>
          </a:p>
          <a:p>
            <a:endParaRPr lang="en-GB" dirty="0"/>
          </a:p>
          <a:p>
            <a:endParaRPr lang="en-GB" dirty="0"/>
          </a:p>
        </p:txBody>
      </p:sp>
    </p:spTree>
    <p:extLst>
      <p:ext uri="{BB962C8B-B14F-4D97-AF65-F5344CB8AC3E}">
        <p14:creationId xmlns:p14="http://schemas.microsoft.com/office/powerpoint/2010/main" val="4149237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4AE6D-DA0B-C902-EFA4-8E95DE3830D6}"/>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Why do some families choose or struggle to support their child/ren to attend well?</a:t>
            </a:r>
            <a:endParaRPr lang="en-GB" dirty="0"/>
          </a:p>
        </p:txBody>
      </p:sp>
      <p:sp>
        <p:nvSpPr>
          <p:cNvPr id="3" name="Content Placeholder 2">
            <a:extLst>
              <a:ext uri="{FF2B5EF4-FFF2-40B4-BE49-F238E27FC236}">
                <a16:creationId xmlns:a16="http://schemas.microsoft.com/office/drawing/2014/main" id="{975B01A7-F3F3-1BFD-032A-85FEFAA87041}"/>
              </a:ext>
            </a:extLst>
          </p:cNvPr>
          <p:cNvSpPr>
            <a:spLocks noGrp="1"/>
          </p:cNvSpPr>
          <p:nvPr>
            <p:ph idx="1"/>
          </p:nvPr>
        </p:nvSpPr>
        <p:spPr/>
        <p:txBody>
          <a:bodyPr>
            <a:normAutofit fontScale="92500" lnSpcReduction="10000"/>
          </a:bodyPr>
          <a:lstStyle/>
          <a:p>
            <a:r>
              <a:rPr lang="en-GB" dirty="0">
                <a:latin typeface="Arial" panose="020B0604020202020204" pitchFamily="34" charset="0"/>
                <a:cs typeface="Arial" panose="020B0604020202020204" pitchFamily="34" charset="0"/>
              </a:rPr>
              <a:t>Parents’ own negative experience of education. </a:t>
            </a:r>
          </a:p>
          <a:p>
            <a:r>
              <a:rPr lang="en-GB" dirty="0">
                <a:latin typeface="Arial" panose="020B0604020202020204" pitchFamily="34" charset="0"/>
                <a:cs typeface="Arial" panose="020B0604020202020204" pitchFamily="34" charset="0"/>
              </a:rPr>
              <a:t>Only hearing negative things about their child/ren in school.</a:t>
            </a:r>
          </a:p>
          <a:p>
            <a:r>
              <a:rPr lang="en-GB" dirty="0">
                <a:latin typeface="Arial" panose="020B0604020202020204" pitchFamily="34" charset="0"/>
                <a:cs typeface="Arial" panose="020B0604020202020204" pitchFamily="34" charset="0"/>
              </a:rPr>
              <a:t>Lack of understanding of the impact or importance or value of attending school and education.</a:t>
            </a:r>
          </a:p>
          <a:p>
            <a:r>
              <a:rPr lang="en-GB" dirty="0">
                <a:latin typeface="Arial" panose="020B0604020202020204" pitchFamily="34" charset="0"/>
                <a:cs typeface="Arial" panose="020B0604020202020204" pitchFamily="34" charset="0"/>
              </a:rPr>
              <a:t>Poor relationship with the school.</a:t>
            </a:r>
          </a:p>
          <a:p>
            <a:r>
              <a:rPr lang="en-GB" dirty="0">
                <a:latin typeface="Arial" panose="020B0604020202020204" pitchFamily="34" charset="0"/>
                <a:cs typeface="Arial" panose="020B0604020202020204" pitchFamily="34" charset="0"/>
              </a:rPr>
              <a:t>Some parents struggle to articulate their child’s needs to school.</a:t>
            </a:r>
          </a:p>
          <a:p>
            <a:r>
              <a:rPr lang="en-GB" dirty="0">
                <a:latin typeface="Arial" panose="020B0604020202020204" pitchFamily="34" charset="0"/>
                <a:cs typeface="Arial" panose="020B0604020202020204" pitchFamily="34" charset="0"/>
              </a:rPr>
              <a:t>Not prioritising attendance/ routine.</a:t>
            </a:r>
          </a:p>
          <a:p>
            <a:r>
              <a:rPr lang="en-GB" dirty="0">
                <a:latin typeface="Arial" panose="020B0604020202020204" pitchFamily="34" charset="0"/>
                <a:cs typeface="Arial" panose="020B0604020202020204" pitchFamily="34" charset="0"/>
              </a:rPr>
              <a:t>Low aspirations by child / parent not having aspirations for their child.</a:t>
            </a:r>
          </a:p>
          <a:p>
            <a:r>
              <a:rPr lang="en-GB" dirty="0">
                <a:latin typeface="Arial" panose="020B0604020202020204" pitchFamily="34" charset="0"/>
                <a:cs typeface="Arial" panose="020B0604020202020204" pitchFamily="34" charset="0"/>
              </a:rPr>
              <a:t>Family / parental relationships are chaotic affecting the child/ren.</a:t>
            </a:r>
          </a:p>
          <a:p>
            <a:r>
              <a:rPr lang="en-GB" dirty="0">
                <a:latin typeface="Arial" panose="020B0604020202020204" pitchFamily="34" charset="0"/>
                <a:cs typeface="Arial" panose="020B0604020202020204" pitchFamily="34" charset="0"/>
              </a:rPr>
              <a:t>Generational lack of parenting skills.</a:t>
            </a:r>
          </a:p>
          <a:p>
            <a:r>
              <a:rPr lang="en-GB" dirty="0">
                <a:latin typeface="Arial" panose="020B0604020202020204" pitchFamily="34" charset="0"/>
                <a:cs typeface="Arial" panose="020B0604020202020204" pitchFamily="34" charset="0"/>
              </a:rPr>
              <a:t>Poverty and how this drives choices and behaviours to not attend.</a:t>
            </a:r>
          </a:p>
          <a:p>
            <a:endParaRPr lang="en-GB" dirty="0"/>
          </a:p>
        </p:txBody>
      </p:sp>
    </p:spTree>
    <p:extLst>
      <p:ext uri="{BB962C8B-B14F-4D97-AF65-F5344CB8AC3E}">
        <p14:creationId xmlns:p14="http://schemas.microsoft.com/office/powerpoint/2010/main" val="3209401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Flowchart: Sequential Access Storage 8">
            <a:extLst>
              <a:ext uri="{FF2B5EF4-FFF2-40B4-BE49-F238E27FC236}">
                <a16:creationId xmlns:a16="http://schemas.microsoft.com/office/drawing/2014/main" id="{D41174A0-9550-C879-7E66-845B290B3F42}"/>
              </a:ext>
            </a:extLst>
          </p:cNvPr>
          <p:cNvSpPr/>
          <p:nvPr/>
        </p:nvSpPr>
        <p:spPr>
          <a:xfrm>
            <a:off x="304800" y="117987"/>
            <a:ext cx="7570839" cy="6469625"/>
          </a:xfrm>
          <a:prstGeom prst="flowChartMagneticTap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“When we speak to parents there’s a lack of communication in secondary schools, between different departments. This medical part didn’t tell this attendance part about the young person, and they didn’t tell that behavioural part, and safeguarding don’t talk to attendance. We find ourselves challenging when we shouldn’t or didn’t need to. Communication needs to be better all-round to properly manage the complexities of these children.”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0441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dirty="0">
              <a:solidFill>
                <a:schemeClr val="tx1"/>
              </a:solidFill>
            </a:endParaRPr>
          </a:p>
        </p:txBody>
      </p:sp>
      <p:sp>
        <p:nvSpPr>
          <p:cNvPr id="31"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33" name="Group 3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34" name="Oval 33">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5" name="Freeform: Shape 34">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36" name="Freeform: Shape 35">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37" name="Freeform: Shape 36">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38"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dirty="0"/>
            </a:p>
          </p:txBody>
        </p:sp>
      </p:grpSp>
      <p:sp>
        <p:nvSpPr>
          <p:cNvPr id="40"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42"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dirty="0">
              <a:solidFill>
                <a:schemeClr val="tx1"/>
              </a:solidFill>
            </a:endParaRPr>
          </a:p>
        </p:txBody>
      </p:sp>
      <p:sp>
        <p:nvSpPr>
          <p:cNvPr id="44" name="Color Fill">
            <a:extLst>
              <a:ext uri="{FF2B5EF4-FFF2-40B4-BE49-F238E27FC236}">
                <a16:creationId xmlns:a16="http://schemas.microsoft.com/office/drawing/2014/main" id="{96AE4BD0-E2D6-4FE1-9295-59E338A45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58"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1"/>
            <a:ext cx="12195048"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A7E1CC73-431B-D8DF-C00B-703516E41D00}"/>
              </a:ext>
            </a:extLst>
          </p:cNvPr>
          <p:cNvSpPr>
            <a:spLocks noGrp="1"/>
          </p:cNvSpPr>
          <p:nvPr>
            <p:ph type="title"/>
          </p:nvPr>
        </p:nvSpPr>
        <p:spPr>
          <a:xfrm>
            <a:off x="457200" y="676656"/>
            <a:ext cx="3277432" cy="3063240"/>
          </a:xfrm>
        </p:spPr>
        <p:txBody>
          <a:bodyPr vert="horz" lIns="91440" tIns="45720" rIns="91440" bIns="45720" rtlCol="0" anchor="b">
            <a:normAutofit/>
          </a:bodyPr>
          <a:lstStyle/>
          <a:p>
            <a:r>
              <a:rPr lang="en-US" dirty="0">
                <a:latin typeface="Arial" panose="020B0604020202020204" pitchFamily="34" charset="0"/>
                <a:cs typeface="Arial" panose="020B0604020202020204" pitchFamily="34" charset="0"/>
              </a:rPr>
              <a:t>Scenarios</a:t>
            </a:r>
          </a:p>
        </p:txBody>
      </p:sp>
      <p:sp>
        <p:nvSpPr>
          <p:cNvPr id="3" name="Text Placeholder 2">
            <a:extLst>
              <a:ext uri="{FF2B5EF4-FFF2-40B4-BE49-F238E27FC236}">
                <a16:creationId xmlns:a16="http://schemas.microsoft.com/office/drawing/2014/main" id="{8D32D2DB-2C5A-B273-5895-54B70F658F17}"/>
              </a:ext>
            </a:extLst>
          </p:cNvPr>
          <p:cNvSpPr>
            <a:spLocks noGrp="1"/>
          </p:cNvSpPr>
          <p:nvPr>
            <p:ph type="body" idx="1"/>
          </p:nvPr>
        </p:nvSpPr>
        <p:spPr>
          <a:xfrm>
            <a:off x="457200" y="3840481"/>
            <a:ext cx="3277432" cy="2347272"/>
          </a:xfrm>
        </p:spPr>
        <p:txBody>
          <a:bodyPr vert="horz" lIns="91440" tIns="45720" rIns="91440" bIns="45720" rtlCol="0">
            <a:normAutofit/>
          </a:bodyPr>
          <a:lstStyle/>
          <a:p>
            <a:r>
              <a:rPr lang="en-US" dirty="0">
                <a:solidFill>
                  <a:schemeClr val="tx1"/>
                </a:solidFill>
                <a:latin typeface="Arial" panose="020B0604020202020204" pitchFamily="34" charset="0"/>
                <a:cs typeface="Arial" panose="020B0604020202020204" pitchFamily="34" charset="0"/>
              </a:rPr>
              <a:t>Child-Centred Solutions</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What would we want to know?</a:t>
            </a:r>
          </a:p>
        </p:txBody>
      </p:sp>
      <p:pic>
        <p:nvPicPr>
          <p:cNvPr id="5" name="Picture 4" descr="Background pattern&#10;&#10;Description automatically generated">
            <a:extLst>
              <a:ext uri="{FF2B5EF4-FFF2-40B4-BE49-F238E27FC236}">
                <a16:creationId xmlns:a16="http://schemas.microsoft.com/office/drawing/2014/main" id="{7726D5AC-A9FE-FA4D-3B6C-3268E0AA973D}"/>
              </a:ext>
            </a:extLst>
          </p:cNvPr>
          <p:cNvPicPr>
            <a:picLocks noChangeAspect="1"/>
          </p:cNvPicPr>
          <p:nvPr/>
        </p:nvPicPr>
        <p:blipFill rotWithShape="1">
          <a:blip r:embed="rId3"/>
          <a:srcRect l="18846" r="15713" b="1"/>
          <a:stretch/>
        </p:blipFill>
        <p:spPr>
          <a:xfrm>
            <a:off x="3957208" y="10"/>
            <a:ext cx="8234792" cy="6857990"/>
          </a:xfrm>
          <a:custGeom>
            <a:avLst/>
            <a:gdLst/>
            <a:ahLst/>
            <a:cxnLst/>
            <a:rect l="l" t="t" r="r" b="b"/>
            <a:pathLst>
              <a:path w="8234792" h="6821666">
                <a:moveTo>
                  <a:pt x="2322410" y="0"/>
                </a:moveTo>
                <a:lnTo>
                  <a:pt x="8234792" y="0"/>
                </a:lnTo>
                <a:lnTo>
                  <a:pt x="8234792" y="4503719"/>
                </a:lnTo>
                <a:lnTo>
                  <a:pt x="8215888" y="4629599"/>
                </a:lnTo>
                <a:cubicBezTo>
                  <a:pt x="8049795" y="5454493"/>
                  <a:pt x="7647096" y="6191792"/>
                  <a:pt x="7082996" y="6765066"/>
                </a:cubicBezTo>
                <a:lnTo>
                  <a:pt x="7021717" y="6821666"/>
                </a:lnTo>
                <a:lnTo>
                  <a:pt x="0" y="6821666"/>
                </a:lnTo>
                <a:lnTo>
                  <a:pt x="0" y="3790727"/>
                </a:lnTo>
                <a:cubicBezTo>
                  <a:pt x="0" y="2186928"/>
                  <a:pt x="879517" y="791919"/>
                  <a:pt x="2175128" y="76659"/>
                </a:cubicBezTo>
                <a:close/>
              </a:path>
            </a:pathLst>
          </a:custGeom>
        </p:spPr>
      </p:pic>
    </p:spTree>
    <p:extLst>
      <p:ext uri="{BB962C8B-B14F-4D97-AF65-F5344CB8AC3E}">
        <p14:creationId xmlns:p14="http://schemas.microsoft.com/office/powerpoint/2010/main" val="1270731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92A04F-1428-519B-CFB2-445DEFF0F5BC}"/>
              </a:ext>
            </a:extLst>
          </p:cNvPr>
          <p:cNvSpPr>
            <a:spLocks noGrp="1"/>
          </p:cNvSpPr>
          <p:nvPr>
            <p:ph type="title"/>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You are invited by some young people who want to lead some conversations with their peers in R&amp;C schools / or youth clubs / or other community setting (tbc) to identify what’s important to them and what would make their lives better. </a:t>
            </a:r>
            <a:br>
              <a:rPr lang="en-GB" sz="1800" dirty="0">
                <a:effectLst/>
                <a:latin typeface="Arial" panose="020B0604020202020204" pitchFamily="34" charset="0"/>
                <a:ea typeface="Calibri" panose="020F0502020204030204" pitchFamily="34" charset="0"/>
                <a:cs typeface="Times New Roman" panose="02020603050405020304" pitchFamily="18" charset="0"/>
              </a:rPr>
            </a:br>
            <a:br>
              <a:rPr lang="en-GB" sz="1800" dirty="0">
                <a:effectLst/>
                <a:latin typeface="Arial" panose="020B0604020202020204" pitchFamily="34" charset="0"/>
                <a:ea typeface="Calibri" panose="020F0502020204030204" pitchFamily="34" charset="0"/>
                <a:cs typeface="Times New Roman" panose="02020603050405020304" pitchFamily="18" charset="0"/>
              </a:rPr>
            </a:br>
            <a:r>
              <a:rPr lang="en-GB" sz="1800" dirty="0">
                <a:effectLst/>
                <a:latin typeface="Arial" panose="020B0604020202020204" pitchFamily="34" charset="0"/>
                <a:ea typeface="Calibri" panose="020F0502020204030204" pitchFamily="34" charset="0"/>
                <a:cs typeface="Times New Roman" panose="02020603050405020304" pitchFamily="18" charset="0"/>
              </a:rPr>
              <a:t>They are willing to consider including conversation topics that might be helpful to this project. Can you come up with a few conversation topics / questions that you might suggest alongside the young people wanting to do some peer participatory research.</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5" name="Text Placeholder 4">
            <a:extLst>
              <a:ext uri="{FF2B5EF4-FFF2-40B4-BE49-F238E27FC236}">
                <a16:creationId xmlns:a16="http://schemas.microsoft.com/office/drawing/2014/main" id="{102D9E6F-0278-0414-6E33-0B0F2A0B7FF4}"/>
              </a:ext>
            </a:extLst>
          </p:cNvPr>
          <p:cNvSpPr>
            <a:spLocks noGrp="1"/>
          </p:cNvSpPr>
          <p:nvPr>
            <p:ph type="body" idx="1"/>
          </p:nvPr>
        </p:nvSpPr>
        <p:spPr/>
        <p:txBody>
          <a:bodyPr/>
          <a:lstStyle/>
          <a:p>
            <a:r>
              <a:rPr lang="en-GB" dirty="0">
                <a:latin typeface="Arial" panose="020B0604020202020204" pitchFamily="34" charset="0"/>
                <a:cs typeface="Arial" panose="020B0604020202020204" pitchFamily="34" charset="0"/>
              </a:rPr>
              <a:t>Scenario 1</a:t>
            </a:r>
          </a:p>
        </p:txBody>
      </p:sp>
    </p:spTree>
    <p:extLst>
      <p:ext uri="{BB962C8B-B14F-4D97-AF65-F5344CB8AC3E}">
        <p14:creationId xmlns:p14="http://schemas.microsoft.com/office/powerpoint/2010/main" val="505196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7882A-9540-8882-EA55-AA1368C81F99}"/>
              </a:ext>
            </a:extLst>
          </p:cNvPr>
          <p:cNvSpPr>
            <a:spLocks noGrp="1"/>
          </p:cNvSpPr>
          <p:nvPr>
            <p:ph type="title"/>
          </p:nvPr>
        </p:nvSpPr>
        <p:spPr>
          <a:xfrm>
            <a:off x="457200" y="110222"/>
            <a:ext cx="10451534" cy="570816"/>
          </a:xfrm>
        </p:spPr>
        <p:txBody>
          <a:bodyPr>
            <a:normAutofit fontScale="90000"/>
          </a:bodyPr>
          <a:lstStyle/>
          <a:p>
            <a:r>
              <a:rPr lang="en-GB" dirty="0">
                <a:latin typeface="Arial" panose="020B0604020202020204" pitchFamily="34" charset="0"/>
                <a:cs typeface="Arial" panose="020B0604020202020204" pitchFamily="34" charset="0"/>
              </a:rPr>
              <a:t>Ideas</a:t>
            </a:r>
          </a:p>
        </p:txBody>
      </p:sp>
      <p:sp>
        <p:nvSpPr>
          <p:cNvPr id="5" name="Content Placeholder 4">
            <a:extLst>
              <a:ext uri="{FF2B5EF4-FFF2-40B4-BE49-F238E27FC236}">
                <a16:creationId xmlns:a16="http://schemas.microsoft.com/office/drawing/2014/main" id="{56A4CD89-A6A2-95E4-2393-DCAF9A3ED950}"/>
              </a:ext>
            </a:extLst>
          </p:cNvPr>
          <p:cNvSpPr>
            <a:spLocks noGrp="1"/>
          </p:cNvSpPr>
          <p:nvPr>
            <p:ph sz="half" idx="1"/>
          </p:nvPr>
        </p:nvSpPr>
        <p:spPr>
          <a:xfrm>
            <a:off x="457200" y="876301"/>
            <a:ext cx="5562600" cy="5300662"/>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en-GB" dirty="0">
                <a:latin typeface="Arial" panose="020B0604020202020204" pitchFamily="34" charset="0"/>
                <a:cs typeface="Arial" panose="020B0604020202020204" pitchFamily="34" charset="0"/>
              </a:rPr>
              <a:t>Conversation topics for young people to speak to other young people / their peers about: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Can you tell us about a nice time or experience you had at school?</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would you like to achieve in school?</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could your school do to support you to achieve that?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do you feel are the biggest issues for children and young people?</a:t>
            </a:r>
          </a:p>
          <a:p>
            <a:endParaRPr lang="en-GB" dirty="0"/>
          </a:p>
          <a:p>
            <a:endParaRPr lang="en-GB" dirty="0"/>
          </a:p>
          <a:p>
            <a:endParaRPr lang="en-GB" dirty="0"/>
          </a:p>
          <a:p>
            <a:endParaRPr lang="en-GB" dirty="0"/>
          </a:p>
        </p:txBody>
      </p:sp>
      <p:sp>
        <p:nvSpPr>
          <p:cNvPr id="6" name="Content Placeholder 5">
            <a:extLst>
              <a:ext uri="{FF2B5EF4-FFF2-40B4-BE49-F238E27FC236}">
                <a16:creationId xmlns:a16="http://schemas.microsoft.com/office/drawing/2014/main" id="{70656C75-CA55-2902-8D2F-58B7AF80E65D}"/>
              </a:ext>
            </a:extLst>
          </p:cNvPr>
          <p:cNvSpPr>
            <a:spLocks noGrp="1"/>
          </p:cNvSpPr>
          <p:nvPr>
            <p:ph sz="half" idx="2"/>
          </p:nvPr>
        </p:nvSpPr>
        <p:spPr>
          <a:xfrm>
            <a:off x="6172200" y="1052053"/>
            <a:ext cx="4736534" cy="5124910"/>
          </a:xfrm>
        </p:spPr>
        <p:txBody>
          <a:bodyPr>
            <a:normAutofit lnSpcReduction="10000"/>
          </a:bodyPr>
          <a:lstStyle/>
          <a:p>
            <a:endParaRPr lang="en-GB" sz="3600" dirty="0"/>
          </a:p>
          <a:p>
            <a:endParaRPr lang="en-GB" sz="3600" dirty="0"/>
          </a:p>
          <a:p>
            <a:endParaRPr lang="en-GB" sz="3600" dirty="0"/>
          </a:p>
          <a:p>
            <a:endParaRPr lang="en-GB" sz="3600" dirty="0"/>
          </a:p>
          <a:p>
            <a:r>
              <a:rPr lang="en-GB" sz="3600" dirty="0">
                <a:latin typeface="Arial" panose="020B0604020202020204" pitchFamily="34" charset="0"/>
                <a:cs typeface="Arial" panose="020B0604020202020204" pitchFamily="34" charset="0"/>
              </a:rPr>
              <a:t>Role Play suggestion – Be the Boss!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you were a Head teacher of a school what would your priorities be? </a:t>
            </a:r>
          </a:p>
          <a:p>
            <a:r>
              <a:rPr lang="en-GB" dirty="0">
                <a:latin typeface="Arial" panose="020B0604020202020204" pitchFamily="34" charset="0"/>
                <a:cs typeface="Arial" panose="020B0604020202020204" pitchFamily="34" charset="0"/>
              </a:rPr>
              <a:t>How would you make it enjoyable for students?</a:t>
            </a:r>
          </a:p>
          <a:p>
            <a:endParaRPr lang="en-GB" dirty="0"/>
          </a:p>
          <a:p>
            <a:endParaRPr lang="en-GB" dirty="0"/>
          </a:p>
          <a:p>
            <a:endParaRPr lang="en-GB" dirty="0"/>
          </a:p>
          <a:p>
            <a:endParaRPr lang="en-GB" dirty="0"/>
          </a:p>
          <a:p>
            <a:endParaRPr lang="en-GB" dirty="0"/>
          </a:p>
          <a:p>
            <a:endParaRPr lang="en-GB" dirty="0"/>
          </a:p>
        </p:txBody>
      </p:sp>
      <p:pic>
        <p:nvPicPr>
          <p:cNvPr id="10" name="Picture 9">
            <a:extLst>
              <a:ext uri="{FF2B5EF4-FFF2-40B4-BE49-F238E27FC236}">
                <a16:creationId xmlns:a16="http://schemas.microsoft.com/office/drawing/2014/main" id="{4C0D4312-6395-643F-40F6-158891EEF496}"/>
              </a:ext>
            </a:extLst>
          </p:cNvPr>
          <p:cNvPicPr>
            <a:picLocks noChangeAspect="1"/>
          </p:cNvPicPr>
          <p:nvPr/>
        </p:nvPicPr>
        <p:blipFill>
          <a:blip r:embed="rId3"/>
          <a:stretch>
            <a:fillRect/>
          </a:stretch>
        </p:blipFill>
        <p:spPr>
          <a:xfrm>
            <a:off x="6427624" y="876301"/>
            <a:ext cx="4225685" cy="2376947"/>
          </a:xfrm>
          <a:prstGeom prst="rect">
            <a:avLst/>
          </a:prstGeom>
        </p:spPr>
      </p:pic>
    </p:spTree>
    <p:extLst>
      <p:ext uri="{BB962C8B-B14F-4D97-AF65-F5344CB8AC3E}">
        <p14:creationId xmlns:p14="http://schemas.microsoft.com/office/powerpoint/2010/main" val="1165694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92A04F-1428-519B-CFB2-445DEFF0F5BC}"/>
              </a:ext>
            </a:extLst>
          </p:cNvPr>
          <p:cNvSpPr>
            <a:spLocks noGrp="1"/>
          </p:cNvSpPr>
          <p:nvPr>
            <p:ph type="title"/>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You / your team are looking at co-production to improve your service in 2023 and beyond, and having heard about this attendance project you think there might be some value in embedding some conversation topics / questions in your plan for engaging with children and young people. </a:t>
            </a:r>
            <a:br>
              <a:rPr lang="en-GB" sz="1800" dirty="0">
                <a:effectLst/>
                <a:latin typeface="Arial" panose="020B0604020202020204" pitchFamily="34" charset="0"/>
                <a:ea typeface="Calibri" panose="020F0502020204030204" pitchFamily="34" charset="0"/>
                <a:cs typeface="Times New Roman" panose="02020603050405020304" pitchFamily="18" charset="0"/>
              </a:rPr>
            </a:br>
            <a:br>
              <a:rPr lang="en-GB" sz="1800" dirty="0">
                <a:effectLst/>
                <a:latin typeface="Arial" panose="020B0604020202020204" pitchFamily="34" charset="0"/>
                <a:ea typeface="Calibri" panose="020F0502020204030204" pitchFamily="34" charset="0"/>
                <a:cs typeface="Times New Roman" panose="02020603050405020304" pitchFamily="18" charset="0"/>
              </a:rPr>
            </a:br>
            <a:r>
              <a:rPr lang="en-GB" sz="1800" dirty="0">
                <a:effectLst/>
                <a:latin typeface="Arial" panose="020B0604020202020204" pitchFamily="34" charset="0"/>
                <a:ea typeface="Calibri" panose="020F0502020204030204" pitchFamily="34" charset="0"/>
                <a:cs typeface="Times New Roman" panose="02020603050405020304" pitchFamily="18" charset="0"/>
              </a:rPr>
              <a:t>What sort of questions or topics might you include?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5" name="Text Placeholder 4">
            <a:extLst>
              <a:ext uri="{FF2B5EF4-FFF2-40B4-BE49-F238E27FC236}">
                <a16:creationId xmlns:a16="http://schemas.microsoft.com/office/drawing/2014/main" id="{102D9E6F-0278-0414-6E33-0B0F2A0B7FF4}"/>
              </a:ext>
            </a:extLst>
          </p:cNvPr>
          <p:cNvSpPr>
            <a:spLocks noGrp="1"/>
          </p:cNvSpPr>
          <p:nvPr>
            <p:ph type="body" idx="1"/>
          </p:nvPr>
        </p:nvSpPr>
        <p:spPr/>
        <p:txBody>
          <a:bodyPr/>
          <a:lstStyle/>
          <a:p>
            <a:r>
              <a:rPr lang="en-GB" dirty="0">
                <a:latin typeface="Arial" panose="020B0604020202020204" pitchFamily="34" charset="0"/>
                <a:cs typeface="Arial" panose="020B0604020202020204" pitchFamily="34" charset="0"/>
              </a:rPr>
              <a:t>Scenario 2</a:t>
            </a:r>
          </a:p>
        </p:txBody>
      </p:sp>
    </p:spTree>
    <p:extLst>
      <p:ext uri="{BB962C8B-B14F-4D97-AF65-F5344CB8AC3E}">
        <p14:creationId xmlns:p14="http://schemas.microsoft.com/office/powerpoint/2010/main" val="3786568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7882A-9540-8882-EA55-AA1368C81F99}"/>
              </a:ext>
            </a:extLst>
          </p:cNvPr>
          <p:cNvSpPr>
            <a:spLocks noGrp="1"/>
          </p:cNvSpPr>
          <p:nvPr>
            <p:ph type="title"/>
          </p:nvPr>
        </p:nvSpPr>
        <p:spPr>
          <a:xfrm>
            <a:off x="457200" y="110222"/>
            <a:ext cx="10451534" cy="570816"/>
          </a:xfrm>
        </p:spPr>
        <p:txBody>
          <a:bodyPr>
            <a:normAutofit fontScale="90000"/>
          </a:bodyPr>
          <a:lstStyle/>
          <a:p>
            <a:r>
              <a:rPr lang="en-GB" dirty="0">
                <a:latin typeface="Arial" panose="020B0604020202020204" pitchFamily="34" charset="0"/>
                <a:cs typeface="Arial" panose="020B0604020202020204" pitchFamily="34" charset="0"/>
              </a:rPr>
              <a:t>Ideas</a:t>
            </a:r>
          </a:p>
        </p:txBody>
      </p:sp>
      <p:sp>
        <p:nvSpPr>
          <p:cNvPr id="5" name="Content Placeholder 4">
            <a:extLst>
              <a:ext uri="{FF2B5EF4-FFF2-40B4-BE49-F238E27FC236}">
                <a16:creationId xmlns:a16="http://schemas.microsoft.com/office/drawing/2014/main" id="{56A4CD89-A6A2-95E4-2393-DCAF9A3ED950}"/>
              </a:ext>
            </a:extLst>
          </p:cNvPr>
          <p:cNvSpPr>
            <a:spLocks noGrp="1"/>
          </p:cNvSpPr>
          <p:nvPr>
            <p:ph sz="half" idx="1"/>
          </p:nvPr>
        </p:nvSpPr>
        <p:spPr>
          <a:xfrm>
            <a:off x="457200" y="876301"/>
            <a:ext cx="5562600" cy="5622822"/>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en-GB" dirty="0">
                <a:latin typeface="Arial" panose="020B0604020202020204" pitchFamily="34" charset="0"/>
                <a:cs typeface="Arial" panose="020B0604020202020204" pitchFamily="34" charset="0"/>
              </a:rPr>
              <a:t>Conversation topics for service professionals to include in their work with children and young people: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Can you think of a time / day when you have really enjoyed school, what did this look like?</a:t>
            </a:r>
          </a:p>
          <a:p>
            <a:r>
              <a:rPr lang="en-GB" dirty="0">
                <a:latin typeface="Arial" panose="020B0604020202020204" pitchFamily="34" charset="0"/>
                <a:cs typeface="Arial" panose="020B0604020202020204" pitchFamily="34" charset="0"/>
              </a:rPr>
              <a:t>Who in school do you talk to?</a:t>
            </a:r>
          </a:p>
          <a:p>
            <a:r>
              <a:rPr lang="en-GB" dirty="0">
                <a:latin typeface="Arial" panose="020B0604020202020204" pitchFamily="34" charset="0"/>
                <a:cs typeface="Arial" panose="020B0604020202020204" pitchFamily="34" charset="0"/>
              </a:rPr>
              <a:t>What do you do when you are not in school?</a:t>
            </a:r>
          </a:p>
          <a:p>
            <a:r>
              <a:rPr lang="en-GB" dirty="0">
                <a:latin typeface="Arial" panose="020B0604020202020204" pitchFamily="34" charset="0"/>
                <a:cs typeface="Arial" panose="020B0604020202020204" pitchFamily="34" charset="0"/>
              </a:rPr>
              <a:t>What do you worry about?</a:t>
            </a:r>
          </a:p>
          <a:p>
            <a:r>
              <a:rPr lang="en-GB" dirty="0">
                <a:latin typeface="Arial" panose="020B0604020202020204" pitchFamily="34" charset="0"/>
                <a:cs typeface="Arial" panose="020B0604020202020204" pitchFamily="34" charset="0"/>
              </a:rPr>
              <a:t>What could your parent do to help you?</a:t>
            </a:r>
          </a:p>
          <a:p>
            <a:r>
              <a:rPr lang="en-GB" dirty="0">
                <a:latin typeface="Arial" panose="020B0604020202020204" pitchFamily="34" charset="0"/>
                <a:cs typeface="Arial" panose="020B0604020202020204" pitchFamily="34" charset="0"/>
              </a:rPr>
              <a:t>Thinking about mental health can you show / tell us what an unwell adult or child looks like?</a:t>
            </a:r>
          </a:p>
          <a:p>
            <a:r>
              <a:rPr lang="en-GB" dirty="0">
                <a:latin typeface="Arial" panose="020B0604020202020204" pitchFamily="34" charset="0"/>
                <a:cs typeface="Arial" panose="020B0604020202020204" pitchFamily="34" charset="0"/>
              </a:rPr>
              <a:t>How can we engage you better?</a:t>
            </a:r>
          </a:p>
          <a:p>
            <a:r>
              <a:rPr lang="en-GB" dirty="0">
                <a:latin typeface="Arial" panose="020B0604020202020204" pitchFamily="34" charset="0"/>
                <a:cs typeface="Arial" panose="020B0604020202020204" pitchFamily="34" charset="0"/>
              </a:rPr>
              <a:t>What opportunities could we provide to improve your life?</a:t>
            </a:r>
          </a:p>
          <a:p>
            <a:r>
              <a:rPr lang="en-GB" dirty="0">
                <a:latin typeface="Arial" panose="020B0604020202020204" pitchFamily="34" charset="0"/>
                <a:cs typeface="Arial" panose="020B0604020202020204" pitchFamily="34" charset="0"/>
              </a:rPr>
              <a:t>How could we use new technologies to support you?</a:t>
            </a:r>
          </a:p>
          <a:p>
            <a:endParaRPr lang="en-GB" dirty="0"/>
          </a:p>
          <a:p>
            <a:endParaRPr lang="en-GB" dirty="0"/>
          </a:p>
          <a:p>
            <a:endParaRPr lang="en-GB" dirty="0"/>
          </a:p>
          <a:p>
            <a:endParaRPr lang="en-GB" dirty="0"/>
          </a:p>
        </p:txBody>
      </p:sp>
      <p:sp>
        <p:nvSpPr>
          <p:cNvPr id="6" name="Content Placeholder 5">
            <a:extLst>
              <a:ext uri="{FF2B5EF4-FFF2-40B4-BE49-F238E27FC236}">
                <a16:creationId xmlns:a16="http://schemas.microsoft.com/office/drawing/2014/main" id="{70656C75-CA55-2902-8D2F-58B7AF80E65D}"/>
              </a:ext>
            </a:extLst>
          </p:cNvPr>
          <p:cNvSpPr>
            <a:spLocks noGrp="1"/>
          </p:cNvSpPr>
          <p:nvPr>
            <p:ph sz="half" idx="2"/>
          </p:nvPr>
        </p:nvSpPr>
        <p:spPr>
          <a:xfrm>
            <a:off x="6172200" y="1052053"/>
            <a:ext cx="4736534" cy="5124910"/>
          </a:xfrm>
        </p:spPr>
        <p:txBody>
          <a:bodyPr>
            <a:normAutofit fontScale="92500" lnSpcReduction="10000"/>
          </a:bodyPr>
          <a:lstStyle/>
          <a:p>
            <a:r>
              <a:rPr lang="en-GB" sz="3600" dirty="0">
                <a:latin typeface="Arial" panose="020B0604020202020204" pitchFamily="34" charset="0"/>
                <a:cs typeface="Arial" panose="020B0604020202020204" pitchFamily="34" charset="0"/>
              </a:rPr>
              <a:t>Engaging techniques these professionals felt they could use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Tree – Ecomap (important people)</a:t>
            </a:r>
          </a:p>
          <a:p>
            <a:r>
              <a:rPr lang="en-GB" dirty="0">
                <a:latin typeface="Arial" panose="020B0604020202020204" pitchFamily="34" charset="0"/>
                <a:cs typeface="Arial" panose="020B0604020202020204" pitchFamily="34" charset="0"/>
              </a:rPr>
              <a:t>Family Circle activity</a:t>
            </a:r>
          </a:p>
          <a:p>
            <a:r>
              <a:rPr lang="en-GB" dirty="0">
                <a:latin typeface="Arial" panose="020B0604020202020204" pitchFamily="34" charset="0"/>
                <a:cs typeface="Arial" panose="020B0604020202020204" pitchFamily="34" charset="0"/>
              </a:rPr>
              <a:t>Tree houses</a:t>
            </a:r>
          </a:p>
          <a:p>
            <a:r>
              <a:rPr lang="en-GB" dirty="0">
                <a:latin typeface="Arial" panose="020B0604020202020204" pitchFamily="34" charset="0"/>
                <a:cs typeface="Arial" panose="020B0604020202020204" pitchFamily="34" charset="0"/>
              </a:rPr>
              <a:t>‘Throw a ball’ as part of the questioning</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These participate techniques are encouraged, indeed any that enable the young person to express themselves in the way they choose.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163747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dirty="0">
              <a:solidFill>
                <a:schemeClr val="tx1"/>
              </a:solidFill>
            </a:endParaRPr>
          </a:p>
        </p:txBody>
      </p:sp>
      <p:sp>
        <p:nvSpPr>
          <p:cNvPr id="31"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33" name="Group 3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34" name="Oval 33">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5" name="Freeform: Shape 34">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36" name="Freeform: Shape 35">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37" name="Freeform: Shape 36">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38"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dirty="0"/>
            </a:p>
          </p:txBody>
        </p:sp>
      </p:grpSp>
      <p:sp>
        <p:nvSpPr>
          <p:cNvPr id="40"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42"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dirty="0">
              <a:solidFill>
                <a:schemeClr val="tx1"/>
              </a:solidFill>
            </a:endParaRPr>
          </a:p>
        </p:txBody>
      </p:sp>
      <p:sp>
        <p:nvSpPr>
          <p:cNvPr id="44" name="Color Fill">
            <a:extLst>
              <a:ext uri="{FF2B5EF4-FFF2-40B4-BE49-F238E27FC236}">
                <a16:creationId xmlns:a16="http://schemas.microsoft.com/office/drawing/2014/main" id="{96AE4BD0-E2D6-4FE1-9295-59E338A45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58"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1"/>
            <a:ext cx="12195048"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A7E1CC73-431B-D8DF-C00B-703516E41D00}"/>
              </a:ext>
            </a:extLst>
          </p:cNvPr>
          <p:cNvSpPr>
            <a:spLocks noGrp="1"/>
          </p:cNvSpPr>
          <p:nvPr>
            <p:ph type="title"/>
          </p:nvPr>
        </p:nvSpPr>
        <p:spPr>
          <a:xfrm>
            <a:off x="457200" y="676656"/>
            <a:ext cx="3277432" cy="3063240"/>
          </a:xfrm>
        </p:spPr>
        <p:txBody>
          <a:bodyPr vert="horz" lIns="91440" tIns="45720" rIns="91440" bIns="45720" rtlCol="0" anchor="b">
            <a:normAutofit/>
          </a:bodyPr>
          <a:lstStyle/>
          <a:p>
            <a:r>
              <a:rPr lang="en-US" dirty="0">
                <a:latin typeface="Arial" panose="020B0604020202020204" pitchFamily="34" charset="0"/>
                <a:cs typeface="Arial" panose="020B0604020202020204" pitchFamily="34" charset="0"/>
              </a:rPr>
              <a:t>Scenarios</a:t>
            </a:r>
          </a:p>
        </p:txBody>
      </p:sp>
      <p:sp>
        <p:nvSpPr>
          <p:cNvPr id="3" name="Text Placeholder 2">
            <a:extLst>
              <a:ext uri="{FF2B5EF4-FFF2-40B4-BE49-F238E27FC236}">
                <a16:creationId xmlns:a16="http://schemas.microsoft.com/office/drawing/2014/main" id="{8D32D2DB-2C5A-B273-5895-54B70F658F17}"/>
              </a:ext>
            </a:extLst>
          </p:cNvPr>
          <p:cNvSpPr>
            <a:spLocks noGrp="1"/>
          </p:cNvSpPr>
          <p:nvPr>
            <p:ph type="body" idx="1"/>
          </p:nvPr>
        </p:nvSpPr>
        <p:spPr>
          <a:xfrm>
            <a:off x="457200" y="3840481"/>
            <a:ext cx="3277432" cy="2347272"/>
          </a:xfrm>
        </p:spPr>
        <p:txBody>
          <a:bodyPr vert="horz" lIns="91440" tIns="45720" rIns="91440" bIns="45720" rtlCol="0">
            <a:normAutofit/>
          </a:bodyPr>
          <a:lstStyle/>
          <a:p>
            <a:r>
              <a:rPr lang="en-US" dirty="0">
                <a:solidFill>
                  <a:schemeClr val="tx1"/>
                </a:solidFill>
                <a:latin typeface="Arial" panose="020B0604020202020204" pitchFamily="34" charset="0"/>
                <a:cs typeface="Arial" panose="020B0604020202020204" pitchFamily="34" charset="0"/>
              </a:rPr>
              <a:t>Whole Family Working</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What would we want to know?</a:t>
            </a:r>
          </a:p>
        </p:txBody>
      </p:sp>
      <p:pic>
        <p:nvPicPr>
          <p:cNvPr id="5" name="Picture 4" descr="Background pattern&#10;&#10;Description automatically generated">
            <a:extLst>
              <a:ext uri="{FF2B5EF4-FFF2-40B4-BE49-F238E27FC236}">
                <a16:creationId xmlns:a16="http://schemas.microsoft.com/office/drawing/2014/main" id="{7726D5AC-A9FE-FA4D-3B6C-3268E0AA973D}"/>
              </a:ext>
            </a:extLst>
          </p:cNvPr>
          <p:cNvPicPr>
            <a:picLocks noChangeAspect="1"/>
          </p:cNvPicPr>
          <p:nvPr/>
        </p:nvPicPr>
        <p:blipFill rotWithShape="1">
          <a:blip r:embed="rId3"/>
          <a:srcRect l="18846" r="15713" b="1"/>
          <a:stretch/>
        </p:blipFill>
        <p:spPr>
          <a:xfrm>
            <a:off x="3957208" y="10"/>
            <a:ext cx="8234792" cy="6857990"/>
          </a:xfrm>
          <a:custGeom>
            <a:avLst/>
            <a:gdLst/>
            <a:ahLst/>
            <a:cxnLst/>
            <a:rect l="l" t="t" r="r" b="b"/>
            <a:pathLst>
              <a:path w="8234792" h="6821666">
                <a:moveTo>
                  <a:pt x="2322410" y="0"/>
                </a:moveTo>
                <a:lnTo>
                  <a:pt x="8234792" y="0"/>
                </a:lnTo>
                <a:lnTo>
                  <a:pt x="8234792" y="4503719"/>
                </a:lnTo>
                <a:lnTo>
                  <a:pt x="8215888" y="4629599"/>
                </a:lnTo>
                <a:cubicBezTo>
                  <a:pt x="8049795" y="5454493"/>
                  <a:pt x="7647096" y="6191792"/>
                  <a:pt x="7082996" y="6765066"/>
                </a:cubicBezTo>
                <a:lnTo>
                  <a:pt x="7021717" y="6821666"/>
                </a:lnTo>
                <a:lnTo>
                  <a:pt x="0" y="6821666"/>
                </a:lnTo>
                <a:lnTo>
                  <a:pt x="0" y="3790727"/>
                </a:lnTo>
                <a:cubicBezTo>
                  <a:pt x="0" y="2186928"/>
                  <a:pt x="879517" y="791919"/>
                  <a:pt x="2175128" y="76659"/>
                </a:cubicBezTo>
                <a:close/>
              </a:path>
            </a:pathLst>
          </a:custGeom>
        </p:spPr>
      </p:pic>
    </p:spTree>
    <p:extLst>
      <p:ext uri="{BB962C8B-B14F-4D97-AF65-F5344CB8AC3E}">
        <p14:creationId xmlns:p14="http://schemas.microsoft.com/office/powerpoint/2010/main" val="1431537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92A04F-1428-519B-CFB2-445DEFF0F5BC}"/>
              </a:ext>
            </a:extLst>
          </p:cNvPr>
          <p:cNvSpPr>
            <a:spLocks noGrp="1"/>
          </p:cNvSpPr>
          <p:nvPr>
            <p:ph type="title"/>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A local community parent to parent peer support group has said they might be willing to have some conversations over the course of a month or two to explore what matters to them, their families and what would make their lives better. </a:t>
            </a:r>
            <a:br>
              <a:rPr lang="en-GB" sz="1800" dirty="0">
                <a:effectLst/>
                <a:latin typeface="Arial" panose="020B0604020202020204" pitchFamily="34" charset="0"/>
                <a:ea typeface="Calibri" panose="020F0502020204030204" pitchFamily="34" charset="0"/>
                <a:cs typeface="Times New Roman" panose="02020603050405020304" pitchFamily="18" charset="0"/>
              </a:rPr>
            </a:br>
            <a:br>
              <a:rPr lang="en-GB" sz="1800" dirty="0">
                <a:effectLst/>
                <a:latin typeface="Arial" panose="020B0604020202020204" pitchFamily="34" charset="0"/>
                <a:ea typeface="Calibri" panose="020F0502020204030204" pitchFamily="34" charset="0"/>
                <a:cs typeface="Times New Roman" panose="02020603050405020304" pitchFamily="18" charset="0"/>
              </a:rPr>
            </a:br>
            <a:r>
              <a:rPr lang="en-GB" sz="1800" dirty="0">
                <a:effectLst/>
                <a:latin typeface="Arial" panose="020B0604020202020204" pitchFamily="34" charset="0"/>
                <a:ea typeface="Calibri" panose="020F0502020204030204" pitchFamily="34" charset="0"/>
                <a:cs typeface="Times New Roman" panose="02020603050405020304" pitchFamily="18" charset="0"/>
              </a:rPr>
              <a:t>They are willing to consider including conversation topics that might be helpful to this project. Can you come up with a few conversation topics / questions that you might suggest alongside the parents wanting to do some peer participatory research?</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5" name="Text Placeholder 4">
            <a:extLst>
              <a:ext uri="{FF2B5EF4-FFF2-40B4-BE49-F238E27FC236}">
                <a16:creationId xmlns:a16="http://schemas.microsoft.com/office/drawing/2014/main" id="{102D9E6F-0278-0414-6E33-0B0F2A0B7FF4}"/>
              </a:ext>
            </a:extLst>
          </p:cNvPr>
          <p:cNvSpPr>
            <a:spLocks noGrp="1"/>
          </p:cNvSpPr>
          <p:nvPr>
            <p:ph type="body" idx="1"/>
          </p:nvPr>
        </p:nvSpPr>
        <p:spPr/>
        <p:txBody>
          <a:bodyPr/>
          <a:lstStyle/>
          <a:p>
            <a:r>
              <a:rPr lang="en-GB" dirty="0">
                <a:latin typeface="Arial" panose="020B0604020202020204" pitchFamily="34" charset="0"/>
                <a:cs typeface="Arial" panose="020B0604020202020204" pitchFamily="34" charset="0"/>
              </a:rPr>
              <a:t>Scenario 1</a:t>
            </a:r>
          </a:p>
        </p:txBody>
      </p:sp>
    </p:spTree>
    <p:extLst>
      <p:ext uri="{BB962C8B-B14F-4D97-AF65-F5344CB8AC3E}">
        <p14:creationId xmlns:p14="http://schemas.microsoft.com/office/powerpoint/2010/main" val="80371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191DA2-63BA-9853-7A82-42697E8E7295}"/>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GB" dirty="0">
                <a:latin typeface="Arial" panose="020B0604020202020204" pitchFamily="34" charset="0"/>
                <a:cs typeface="Arial" panose="020B0604020202020204" pitchFamily="34" charset="0"/>
              </a:rPr>
              <a:t>What the Project seeks to understand</a:t>
            </a:r>
          </a:p>
        </p:txBody>
      </p:sp>
      <p:sp>
        <p:nvSpPr>
          <p:cNvPr id="5" name="Content Placeholder 4">
            <a:extLst>
              <a:ext uri="{FF2B5EF4-FFF2-40B4-BE49-F238E27FC236}">
                <a16:creationId xmlns:a16="http://schemas.microsoft.com/office/drawing/2014/main" id="{E482E804-12AB-3CBF-7769-BC23390382CD}"/>
              </a:ext>
            </a:extLst>
          </p:cNvPr>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GB" dirty="0">
                <a:latin typeface="Arial" panose="020B0604020202020204" pitchFamily="34" charset="0"/>
                <a:cs typeface="Arial" panose="020B0604020202020204" pitchFamily="34" charset="0"/>
              </a:rPr>
              <a:t>Understanding…..</a:t>
            </a:r>
          </a:p>
          <a:p>
            <a:r>
              <a:rPr lang="en-GB" dirty="0">
                <a:latin typeface="Arial" panose="020B0604020202020204" pitchFamily="34" charset="0"/>
                <a:cs typeface="Arial" panose="020B0604020202020204" pitchFamily="34" charset="0"/>
              </a:rPr>
              <a:t>Who is in the ‘system’</a:t>
            </a:r>
          </a:p>
          <a:p>
            <a:r>
              <a:rPr lang="en-GB" dirty="0">
                <a:latin typeface="Arial" panose="020B0604020202020204" pitchFamily="34" charset="0"/>
                <a:cs typeface="Arial" panose="020B0604020202020204" pitchFamily="34" charset="0"/>
              </a:rPr>
              <a:t>Who is not in the ‘system’</a:t>
            </a:r>
          </a:p>
          <a:p>
            <a:r>
              <a:rPr lang="en-GB" dirty="0">
                <a:latin typeface="Arial" panose="020B0604020202020204" pitchFamily="34" charset="0"/>
                <a:cs typeface="Arial" panose="020B0604020202020204" pitchFamily="34" charset="0"/>
              </a:rPr>
              <a:t>What is strong</a:t>
            </a:r>
          </a:p>
          <a:p>
            <a:r>
              <a:rPr lang="en-GB" dirty="0">
                <a:latin typeface="Arial" panose="020B0604020202020204" pitchFamily="34" charset="0"/>
                <a:cs typeface="Arial" panose="020B0604020202020204" pitchFamily="34" charset="0"/>
              </a:rPr>
              <a:t>What is wrong</a:t>
            </a:r>
          </a:p>
          <a:p>
            <a:r>
              <a:rPr lang="en-GB" dirty="0">
                <a:latin typeface="Arial" panose="020B0604020202020204" pitchFamily="34" charset="0"/>
                <a:cs typeface="Arial" panose="020B0604020202020204" pitchFamily="34" charset="0"/>
              </a:rPr>
              <a:t>What could be better if…</a:t>
            </a:r>
          </a:p>
          <a:p>
            <a:r>
              <a:rPr lang="en-GB" dirty="0">
                <a:latin typeface="Arial" panose="020B0604020202020204" pitchFamily="34" charset="0"/>
                <a:cs typeface="Arial" panose="020B0604020202020204" pitchFamily="34" charset="0"/>
              </a:rPr>
              <a:t>What the culture is</a:t>
            </a:r>
          </a:p>
          <a:p>
            <a:r>
              <a:rPr lang="en-GB" dirty="0">
                <a:latin typeface="Arial" panose="020B0604020202020204" pitchFamily="34" charset="0"/>
                <a:cs typeface="Arial" panose="020B0604020202020204" pitchFamily="34" charset="0"/>
              </a:rPr>
              <a:t>What behaviours help or hinder</a:t>
            </a:r>
          </a:p>
          <a:p>
            <a:endParaRPr lang="en-GB" dirty="0"/>
          </a:p>
        </p:txBody>
      </p:sp>
      <p:sp>
        <p:nvSpPr>
          <p:cNvPr id="6" name="Content Placeholder 5">
            <a:extLst>
              <a:ext uri="{FF2B5EF4-FFF2-40B4-BE49-F238E27FC236}">
                <a16:creationId xmlns:a16="http://schemas.microsoft.com/office/drawing/2014/main" id="{D96DB11A-3B30-5115-0BDD-6AE7A2E2B974}"/>
              </a:ext>
            </a:extLst>
          </p:cNvPr>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GB" dirty="0">
                <a:latin typeface="Arial" panose="020B0604020202020204" pitchFamily="34" charset="0"/>
                <a:cs typeface="Arial" panose="020B0604020202020204" pitchFamily="34" charset="0"/>
              </a:rPr>
              <a:t>Understanding…..</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Strengths</a:t>
            </a:r>
          </a:p>
          <a:p>
            <a:r>
              <a:rPr lang="en-GB" dirty="0">
                <a:latin typeface="Arial" panose="020B0604020202020204" pitchFamily="34" charset="0"/>
                <a:cs typeface="Arial" panose="020B0604020202020204" pitchFamily="34" charset="0"/>
              </a:rPr>
              <a:t>Opportunities</a:t>
            </a:r>
          </a:p>
          <a:p>
            <a:r>
              <a:rPr lang="en-GB" dirty="0">
                <a:latin typeface="Arial" panose="020B0604020202020204" pitchFamily="34" charset="0"/>
                <a:cs typeface="Arial" panose="020B0604020202020204" pitchFamily="34" charset="0"/>
              </a:rPr>
              <a:t>Aspirations</a:t>
            </a:r>
          </a:p>
          <a:p>
            <a:r>
              <a:rPr lang="en-GB" dirty="0">
                <a:latin typeface="Arial" panose="020B0604020202020204" pitchFamily="34" charset="0"/>
                <a:cs typeface="Arial" panose="020B0604020202020204" pitchFamily="34" charset="0"/>
              </a:rPr>
              <a:t>Resources</a:t>
            </a:r>
          </a:p>
          <a:p>
            <a:pPr marL="0" indent="0">
              <a:buNone/>
            </a:pPr>
            <a:endParaRPr lang="en-GB" dirty="0"/>
          </a:p>
        </p:txBody>
      </p:sp>
    </p:spTree>
    <p:extLst>
      <p:ext uri="{BB962C8B-B14F-4D97-AF65-F5344CB8AC3E}">
        <p14:creationId xmlns:p14="http://schemas.microsoft.com/office/powerpoint/2010/main" val="675600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7882A-9540-8882-EA55-AA1368C81F99}"/>
              </a:ext>
            </a:extLst>
          </p:cNvPr>
          <p:cNvSpPr>
            <a:spLocks noGrp="1"/>
          </p:cNvSpPr>
          <p:nvPr>
            <p:ph type="title"/>
          </p:nvPr>
        </p:nvSpPr>
        <p:spPr>
          <a:xfrm>
            <a:off x="457200" y="110222"/>
            <a:ext cx="10451534" cy="570816"/>
          </a:xfrm>
        </p:spPr>
        <p:txBody>
          <a:bodyPr>
            <a:normAutofit fontScale="90000"/>
          </a:bodyPr>
          <a:lstStyle/>
          <a:p>
            <a:r>
              <a:rPr lang="en-GB" dirty="0">
                <a:latin typeface="Arial" panose="020B0604020202020204" pitchFamily="34" charset="0"/>
                <a:cs typeface="Arial" panose="020B0604020202020204" pitchFamily="34" charset="0"/>
              </a:rPr>
              <a:t>Ideas</a:t>
            </a:r>
          </a:p>
        </p:txBody>
      </p:sp>
      <p:sp>
        <p:nvSpPr>
          <p:cNvPr id="5" name="Content Placeholder 4">
            <a:extLst>
              <a:ext uri="{FF2B5EF4-FFF2-40B4-BE49-F238E27FC236}">
                <a16:creationId xmlns:a16="http://schemas.microsoft.com/office/drawing/2014/main" id="{56A4CD89-A6A2-95E4-2393-DCAF9A3ED950}"/>
              </a:ext>
            </a:extLst>
          </p:cNvPr>
          <p:cNvSpPr>
            <a:spLocks noGrp="1"/>
          </p:cNvSpPr>
          <p:nvPr>
            <p:ph sz="half" idx="1"/>
          </p:nvPr>
        </p:nvSpPr>
        <p:spPr>
          <a:xfrm>
            <a:off x="457200" y="876301"/>
            <a:ext cx="4859594" cy="5622822"/>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en-GB" dirty="0">
                <a:latin typeface="Arial" panose="020B0604020202020204" pitchFamily="34" charset="0"/>
                <a:cs typeface="Arial" panose="020B0604020202020204" pitchFamily="34" charset="0"/>
              </a:rPr>
              <a:t>Conversation topics that parents might include in conversations with other parents in their peer support group or gathering:</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What is our experience of school past and present – our lived experience?</a:t>
            </a:r>
          </a:p>
          <a:p>
            <a:pPr marL="0" indent="0">
              <a:buNone/>
            </a:pPr>
            <a:r>
              <a:rPr lang="en-GB" dirty="0">
                <a:latin typeface="Arial" panose="020B0604020202020204" pitchFamily="34" charset="0"/>
                <a:cs typeface="Arial" panose="020B0604020202020204" pitchFamily="34" charset="0"/>
              </a:rPr>
              <a:t>What is our relationship like with school?</a:t>
            </a:r>
          </a:p>
          <a:p>
            <a:pPr marL="0" indent="0">
              <a:buNone/>
            </a:pPr>
            <a:r>
              <a:rPr lang="en-GB" dirty="0">
                <a:latin typeface="Arial" panose="020B0604020202020204" pitchFamily="34" charset="0"/>
                <a:cs typeface="Arial" panose="020B0604020202020204" pitchFamily="34" charset="0"/>
              </a:rPr>
              <a:t>What do we think about:</a:t>
            </a:r>
          </a:p>
          <a:p>
            <a:pPr>
              <a:buFontTx/>
              <a:buChar char="-"/>
            </a:pPr>
            <a:r>
              <a:rPr lang="en-GB" dirty="0">
                <a:latin typeface="Arial" panose="020B0604020202020204" pitchFamily="34" charset="0"/>
                <a:cs typeface="Arial" panose="020B0604020202020204" pitchFamily="34" charset="0"/>
              </a:rPr>
              <a:t>Contact with school</a:t>
            </a:r>
          </a:p>
          <a:p>
            <a:pPr>
              <a:buFontTx/>
              <a:buChar char="-"/>
            </a:pPr>
            <a:r>
              <a:rPr lang="en-GB" dirty="0">
                <a:latin typeface="Arial" panose="020B0604020202020204" pitchFamily="34" charset="0"/>
                <a:cs typeface="Arial" panose="020B0604020202020204" pitchFamily="34" charset="0"/>
              </a:rPr>
              <a:t>Communication (named person, preferred method and frequency?)</a:t>
            </a:r>
          </a:p>
          <a:p>
            <a:pPr>
              <a:buFontTx/>
              <a:buChar char="-"/>
            </a:pPr>
            <a:r>
              <a:rPr lang="en-GB" dirty="0">
                <a:latin typeface="Arial" panose="020B0604020202020204" pitchFamily="34" charset="0"/>
                <a:cs typeface="Arial" panose="020B0604020202020204" pitchFamily="34" charset="0"/>
              </a:rPr>
              <a:t>Dealing with / discussing issues</a:t>
            </a:r>
          </a:p>
          <a:p>
            <a:pPr>
              <a:buFontTx/>
              <a:buChar char="-"/>
            </a:pPr>
            <a:r>
              <a:rPr lang="en-GB" dirty="0">
                <a:latin typeface="Arial" panose="020B0604020202020204" pitchFamily="34" charset="0"/>
                <a:cs typeface="Arial" panose="020B0604020202020204" pitchFamily="34" charset="0"/>
              </a:rPr>
              <a:t>Health</a:t>
            </a:r>
          </a:p>
          <a:p>
            <a:pPr>
              <a:buFontTx/>
              <a:buChar char="-"/>
            </a:pPr>
            <a:r>
              <a:rPr lang="en-GB" dirty="0">
                <a:latin typeface="Arial" panose="020B0604020202020204" pitchFamily="34" charset="0"/>
                <a:cs typeface="Arial" panose="020B0604020202020204" pitchFamily="34" charset="0"/>
              </a:rPr>
              <a:t>Peer pressure / support (for child/ren)</a:t>
            </a:r>
          </a:p>
          <a:p>
            <a:pPr>
              <a:buFontTx/>
              <a:buChar char="-"/>
            </a:pPr>
            <a:r>
              <a:rPr lang="en-GB" dirty="0">
                <a:latin typeface="Arial" panose="020B0604020202020204" pitchFamily="34" charset="0"/>
                <a:cs typeface="Arial" panose="020B0604020202020204" pitchFamily="34" charset="0"/>
              </a:rPr>
              <a:t>The engagement levels of staff</a:t>
            </a:r>
          </a:p>
          <a:p>
            <a:pPr>
              <a:buFontTx/>
              <a:buChar char="-"/>
            </a:pPr>
            <a:r>
              <a:rPr lang="en-GB" dirty="0">
                <a:latin typeface="Arial" panose="020B0604020202020204" pitchFamily="34" charset="0"/>
                <a:cs typeface="Arial" panose="020B0604020202020204" pitchFamily="34" charset="0"/>
              </a:rPr>
              <a:t>The routines at school (are they enough)</a:t>
            </a:r>
          </a:p>
          <a:p>
            <a:endParaRPr lang="en-GB" dirty="0"/>
          </a:p>
          <a:p>
            <a:endParaRPr lang="en-GB" dirty="0"/>
          </a:p>
          <a:p>
            <a:endParaRPr lang="en-GB" dirty="0"/>
          </a:p>
        </p:txBody>
      </p:sp>
      <p:sp>
        <p:nvSpPr>
          <p:cNvPr id="6" name="Content Placeholder 5">
            <a:extLst>
              <a:ext uri="{FF2B5EF4-FFF2-40B4-BE49-F238E27FC236}">
                <a16:creationId xmlns:a16="http://schemas.microsoft.com/office/drawing/2014/main" id="{70656C75-CA55-2902-8D2F-58B7AF80E65D}"/>
              </a:ext>
            </a:extLst>
          </p:cNvPr>
          <p:cNvSpPr>
            <a:spLocks noGrp="1"/>
          </p:cNvSpPr>
          <p:nvPr>
            <p:ph sz="half" idx="2"/>
          </p:nvPr>
        </p:nvSpPr>
        <p:spPr>
          <a:xfrm>
            <a:off x="5771535" y="876301"/>
            <a:ext cx="5260259" cy="5622822"/>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en-GB" dirty="0">
                <a:solidFill>
                  <a:schemeClr val="dk1"/>
                </a:solidFill>
                <a:latin typeface="Arial" panose="020B0604020202020204" pitchFamily="34" charset="0"/>
                <a:cs typeface="Arial" panose="020B0604020202020204" pitchFamily="34" charset="0"/>
              </a:rPr>
              <a:t>What does a good / bad day look like for our child/ren?</a:t>
            </a:r>
          </a:p>
          <a:p>
            <a:r>
              <a:rPr lang="en-GB" dirty="0">
                <a:solidFill>
                  <a:schemeClr val="dk1"/>
                </a:solidFill>
                <a:latin typeface="Arial" panose="020B0604020202020204" pitchFamily="34" charset="0"/>
                <a:cs typeface="Arial" panose="020B0604020202020204" pitchFamily="34" charset="0"/>
              </a:rPr>
              <a:t>What do we think about the support provided by school to meet our child/ren’s needs?</a:t>
            </a:r>
          </a:p>
          <a:p>
            <a:r>
              <a:rPr lang="en-GB" dirty="0">
                <a:latin typeface="Arial" panose="020B0604020202020204" pitchFamily="34" charset="0"/>
                <a:cs typeface="Arial" panose="020B0604020202020204" pitchFamily="34" charset="0"/>
              </a:rPr>
              <a:t>Is there sufficient support to meet the needs of any child that has experienced / is dealing with trauma in their life?</a:t>
            </a:r>
            <a:endParaRPr lang="en-GB" dirty="0">
              <a:solidFill>
                <a:schemeClr val="dk1"/>
              </a:solidFill>
              <a:latin typeface="Arial" panose="020B0604020202020204" pitchFamily="34" charset="0"/>
              <a:cs typeface="Arial" panose="020B0604020202020204" pitchFamily="34" charset="0"/>
            </a:endParaRPr>
          </a:p>
          <a:p>
            <a:r>
              <a:rPr lang="en-GB" dirty="0">
                <a:solidFill>
                  <a:schemeClr val="dk1"/>
                </a:solidFill>
                <a:latin typeface="Arial" panose="020B0604020202020204" pitchFamily="34" charset="0"/>
                <a:cs typeface="Arial" panose="020B0604020202020204" pitchFamily="34" charset="0"/>
              </a:rPr>
              <a:t>In terms of any negotiated plans for our child/ren, is this driven by our child/ren, us as parents, the school or someone else?</a:t>
            </a:r>
          </a:p>
          <a:p>
            <a:r>
              <a:rPr lang="en-GB" dirty="0">
                <a:solidFill>
                  <a:schemeClr val="dk1"/>
                </a:solidFill>
                <a:latin typeface="Arial" panose="020B0604020202020204" pitchFamily="34" charset="0"/>
                <a:cs typeface="Arial" panose="020B0604020202020204" pitchFamily="34" charset="0"/>
              </a:rPr>
              <a:t>What do we think about these plans – are they too controlling, too flexible, do we all know our roles and consequences for safety of our child/ren if there is a lack of commitment?</a:t>
            </a:r>
          </a:p>
          <a:p>
            <a:r>
              <a:rPr lang="en-GB" dirty="0">
                <a:solidFill>
                  <a:schemeClr val="dk1"/>
                </a:solidFill>
                <a:latin typeface="Arial" panose="020B0604020202020204" pitchFamily="34" charset="0"/>
                <a:cs typeface="Arial" panose="020B0604020202020204" pitchFamily="34" charset="0"/>
              </a:rPr>
              <a:t>What do we think about all these relationships and set-up?</a:t>
            </a:r>
          </a:p>
          <a:p>
            <a:r>
              <a:rPr lang="en-GB" dirty="0">
                <a:solidFill>
                  <a:schemeClr val="dk1"/>
                </a:solidFill>
                <a:latin typeface="Arial" panose="020B0604020202020204" pitchFamily="34" charset="0"/>
                <a:cs typeface="Arial" panose="020B0604020202020204" pitchFamily="34" charset="0"/>
              </a:rPr>
              <a:t>What would ‘better’ look like?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522472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92A04F-1428-519B-CFB2-445DEFF0F5BC}"/>
              </a:ext>
            </a:extLst>
          </p:cNvPr>
          <p:cNvSpPr>
            <a:spLocks noGrp="1"/>
          </p:cNvSpPr>
          <p:nvPr>
            <p:ph type="title"/>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You / your team / your organisation are looking at co-production with the VCSE sector and local communities to improve your service in 2023 and beyond. Having heard about this attendance project you think there might be some value in embedding some conversation topics / questions in your plan for engaging with families in communities alongside the VCSE sector. </a:t>
            </a:r>
            <a:br>
              <a:rPr lang="en-GB" sz="1800" dirty="0">
                <a:effectLst/>
                <a:latin typeface="Arial" panose="020B0604020202020204" pitchFamily="34" charset="0"/>
                <a:ea typeface="Calibri" panose="020F0502020204030204" pitchFamily="34" charset="0"/>
                <a:cs typeface="Times New Roman" panose="02020603050405020304" pitchFamily="18" charset="0"/>
              </a:rPr>
            </a:br>
            <a:br>
              <a:rPr lang="en-GB" sz="1800" dirty="0">
                <a:effectLst/>
                <a:latin typeface="Arial" panose="020B0604020202020204" pitchFamily="34" charset="0"/>
                <a:ea typeface="Calibri" panose="020F0502020204030204" pitchFamily="34" charset="0"/>
                <a:cs typeface="Times New Roman" panose="02020603050405020304" pitchFamily="18" charset="0"/>
              </a:rPr>
            </a:br>
            <a:r>
              <a:rPr lang="en-GB" sz="1800" dirty="0">
                <a:effectLst/>
                <a:latin typeface="Arial" panose="020B0604020202020204" pitchFamily="34" charset="0"/>
                <a:ea typeface="Calibri" panose="020F0502020204030204" pitchFamily="34" charset="0"/>
                <a:cs typeface="Times New Roman" panose="02020603050405020304" pitchFamily="18" charset="0"/>
              </a:rPr>
              <a:t>What sort of questions or topics might you suggest are considered for the participatory research ahead?</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5" name="Text Placeholder 4">
            <a:extLst>
              <a:ext uri="{FF2B5EF4-FFF2-40B4-BE49-F238E27FC236}">
                <a16:creationId xmlns:a16="http://schemas.microsoft.com/office/drawing/2014/main" id="{102D9E6F-0278-0414-6E33-0B0F2A0B7FF4}"/>
              </a:ext>
            </a:extLst>
          </p:cNvPr>
          <p:cNvSpPr>
            <a:spLocks noGrp="1"/>
          </p:cNvSpPr>
          <p:nvPr>
            <p:ph type="body" idx="1"/>
          </p:nvPr>
        </p:nvSpPr>
        <p:spPr/>
        <p:txBody>
          <a:bodyPr/>
          <a:lstStyle/>
          <a:p>
            <a:r>
              <a:rPr lang="en-GB" dirty="0">
                <a:latin typeface="Arial" panose="020B0604020202020204" pitchFamily="34" charset="0"/>
                <a:cs typeface="Arial" panose="020B0604020202020204" pitchFamily="34" charset="0"/>
              </a:rPr>
              <a:t>Scenario 2</a:t>
            </a:r>
          </a:p>
        </p:txBody>
      </p:sp>
    </p:spTree>
    <p:extLst>
      <p:ext uri="{BB962C8B-B14F-4D97-AF65-F5344CB8AC3E}">
        <p14:creationId xmlns:p14="http://schemas.microsoft.com/office/powerpoint/2010/main" val="1790473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7882A-9540-8882-EA55-AA1368C81F99}"/>
              </a:ext>
            </a:extLst>
          </p:cNvPr>
          <p:cNvSpPr>
            <a:spLocks noGrp="1"/>
          </p:cNvSpPr>
          <p:nvPr>
            <p:ph type="title"/>
          </p:nvPr>
        </p:nvSpPr>
        <p:spPr>
          <a:xfrm>
            <a:off x="457200" y="110222"/>
            <a:ext cx="10451534" cy="570816"/>
          </a:xfrm>
        </p:spPr>
        <p:txBody>
          <a:bodyPr>
            <a:normAutofit fontScale="90000"/>
          </a:bodyPr>
          <a:lstStyle/>
          <a:p>
            <a:r>
              <a:rPr lang="en-GB" dirty="0">
                <a:latin typeface="Arial" panose="020B0604020202020204" pitchFamily="34" charset="0"/>
                <a:cs typeface="Arial" panose="020B0604020202020204" pitchFamily="34" charset="0"/>
              </a:rPr>
              <a:t>Ideas</a:t>
            </a:r>
          </a:p>
        </p:txBody>
      </p:sp>
      <p:sp>
        <p:nvSpPr>
          <p:cNvPr id="5" name="Content Placeholder 4">
            <a:extLst>
              <a:ext uri="{FF2B5EF4-FFF2-40B4-BE49-F238E27FC236}">
                <a16:creationId xmlns:a16="http://schemas.microsoft.com/office/drawing/2014/main" id="{56A4CD89-A6A2-95E4-2393-DCAF9A3ED950}"/>
              </a:ext>
            </a:extLst>
          </p:cNvPr>
          <p:cNvSpPr>
            <a:spLocks noGrp="1"/>
          </p:cNvSpPr>
          <p:nvPr>
            <p:ph sz="half" idx="1"/>
          </p:nvPr>
        </p:nvSpPr>
        <p:spPr>
          <a:xfrm>
            <a:off x="457200" y="876301"/>
            <a:ext cx="4859594" cy="5622822"/>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en-GB" dirty="0">
                <a:latin typeface="Arial" panose="020B0604020202020204" pitchFamily="34" charset="0"/>
                <a:cs typeface="Arial" panose="020B0604020202020204" pitchFamily="34" charset="0"/>
              </a:rPr>
              <a:t>Conversation topics that service professionals and or VCSE / community groups could have with parents/families across Redcar &amp; Cleveland:</a:t>
            </a:r>
          </a:p>
          <a:p>
            <a:pPr marL="0" indent="0">
              <a:buNone/>
            </a:pPr>
            <a:r>
              <a:rPr lang="en-GB" u="sng" dirty="0">
                <a:latin typeface="Arial" panose="020B0604020202020204" pitchFamily="34" charset="0"/>
                <a:cs typeface="Arial" panose="020B0604020202020204" pitchFamily="34" charset="0"/>
              </a:rPr>
              <a:t>Where the conversations might happen?</a:t>
            </a:r>
          </a:p>
          <a:p>
            <a:pPr marL="0" indent="0">
              <a:buNone/>
            </a:pPr>
            <a:r>
              <a:rPr lang="en-GB" dirty="0">
                <a:latin typeface="Arial" panose="020B0604020202020204" pitchFamily="34" charset="0"/>
                <a:cs typeface="Arial" panose="020B0604020202020204" pitchFamily="34" charset="0"/>
              </a:rPr>
              <a:t>‘At points of intersection e.g. where the families go, might be food banks or GP surgery, charities specialising in domestic violence or abuse, drop in community spaces where it is safe to chat</a:t>
            </a:r>
          </a:p>
          <a:p>
            <a:pPr marL="0" indent="0">
              <a:buNone/>
            </a:pPr>
            <a:r>
              <a:rPr lang="en-GB" dirty="0">
                <a:latin typeface="Arial" panose="020B0604020202020204" pitchFamily="34" charset="0"/>
                <a:cs typeface="Arial" panose="020B0604020202020204" pitchFamily="34" charset="0"/>
              </a:rPr>
              <a:t>Parent peer support settings – develop a method for the parents to have these conversations for themselves</a:t>
            </a:r>
          </a:p>
          <a:p>
            <a:pPr marL="0" indent="0">
              <a:buNone/>
            </a:pPr>
            <a:r>
              <a:rPr lang="en-GB" dirty="0">
                <a:latin typeface="Arial" panose="020B0604020202020204" pitchFamily="34" charset="0"/>
                <a:cs typeface="Arial" panose="020B0604020202020204" pitchFamily="34" charset="0"/>
              </a:rPr>
              <a:t>Warm spaces – offer free tea and coffee, again an opportunity to talk</a:t>
            </a:r>
          </a:p>
          <a:p>
            <a:pPr marL="0" indent="0">
              <a:buNone/>
            </a:pPr>
            <a:r>
              <a:rPr lang="en-GB" dirty="0">
                <a:latin typeface="Arial" panose="020B0604020202020204" pitchFamily="34" charset="0"/>
                <a:cs typeface="Arial" panose="020B0604020202020204" pitchFamily="34" charset="0"/>
              </a:rPr>
              <a:t>Use technology</a:t>
            </a:r>
          </a:p>
          <a:p>
            <a:pPr marL="0" indent="0">
              <a:buNone/>
            </a:pPr>
            <a:r>
              <a:rPr lang="en-GB" dirty="0">
                <a:latin typeface="Arial" panose="020B0604020202020204" pitchFamily="34" charset="0"/>
                <a:cs typeface="Arial" panose="020B0604020202020204" pitchFamily="34" charset="0"/>
              </a:rPr>
              <a:t>Talk to people on the street – ‘would get the most information from them at this point’</a:t>
            </a:r>
          </a:p>
          <a:p>
            <a:endParaRPr lang="en-GB" dirty="0"/>
          </a:p>
        </p:txBody>
      </p:sp>
      <p:sp>
        <p:nvSpPr>
          <p:cNvPr id="6" name="Content Placeholder 5">
            <a:extLst>
              <a:ext uri="{FF2B5EF4-FFF2-40B4-BE49-F238E27FC236}">
                <a16:creationId xmlns:a16="http://schemas.microsoft.com/office/drawing/2014/main" id="{70656C75-CA55-2902-8D2F-58B7AF80E65D}"/>
              </a:ext>
            </a:extLst>
          </p:cNvPr>
          <p:cNvSpPr>
            <a:spLocks noGrp="1"/>
          </p:cNvSpPr>
          <p:nvPr>
            <p:ph sz="half" idx="2"/>
          </p:nvPr>
        </p:nvSpPr>
        <p:spPr>
          <a:xfrm>
            <a:off x="5771535" y="876301"/>
            <a:ext cx="5260259" cy="5622822"/>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buNone/>
            </a:pPr>
            <a:r>
              <a:rPr lang="en-GB" u="sng" dirty="0">
                <a:latin typeface="Arial" panose="020B0604020202020204" pitchFamily="34" charset="0"/>
                <a:cs typeface="Arial" panose="020B0604020202020204" pitchFamily="34" charset="0"/>
              </a:rPr>
              <a:t>Questions</a:t>
            </a:r>
          </a:p>
          <a:p>
            <a:pPr marL="0" indent="0">
              <a:buNone/>
            </a:pPr>
            <a:r>
              <a:rPr lang="en-GB" dirty="0">
                <a:latin typeface="Arial" panose="020B0604020202020204" pitchFamily="34" charset="0"/>
                <a:cs typeface="Arial" panose="020B0604020202020204" pitchFamily="34" charset="0"/>
              </a:rPr>
              <a:t>What are the key worries parents have?</a:t>
            </a:r>
          </a:p>
          <a:p>
            <a:pPr marL="0" indent="0">
              <a:buNone/>
            </a:pPr>
            <a:r>
              <a:rPr lang="en-GB" dirty="0">
                <a:latin typeface="Arial" panose="020B0604020202020204" pitchFamily="34" charset="0"/>
                <a:cs typeface="Arial" panose="020B0604020202020204" pitchFamily="34" charset="0"/>
              </a:rPr>
              <a:t>What do they want for their child – now, in the short-term and longer-term?</a:t>
            </a:r>
          </a:p>
          <a:p>
            <a:pPr marL="0" indent="0">
              <a:buNone/>
            </a:pPr>
            <a:r>
              <a:rPr lang="en-GB" u="sng" dirty="0">
                <a:latin typeface="Arial" panose="020B0604020202020204" pitchFamily="34" charset="0"/>
                <a:cs typeface="Arial" panose="020B0604020202020204" pitchFamily="34" charset="0"/>
              </a:rPr>
              <a:t>Training first?</a:t>
            </a:r>
          </a:p>
          <a:p>
            <a:pPr marL="0" indent="0">
              <a:buNone/>
            </a:pPr>
            <a:r>
              <a:rPr lang="en-GB" dirty="0">
                <a:latin typeface="Arial" panose="020B0604020202020204" pitchFamily="34" charset="0"/>
                <a:cs typeface="Arial" panose="020B0604020202020204" pitchFamily="34" charset="0"/>
              </a:rPr>
              <a:t>Conversations are happening every day but VCSE / people need training to ask more probing questions and we need to find a way of capturing the responses.</a:t>
            </a:r>
          </a:p>
          <a:p>
            <a:pPr marL="0" indent="0">
              <a:buNone/>
            </a:pPr>
            <a:r>
              <a:rPr lang="en-GB" dirty="0">
                <a:latin typeface="Arial" panose="020B0604020202020204" pitchFamily="34" charset="0"/>
                <a:cs typeface="Arial" panose="020B0604020202020204" pitchFamily="34" charset="0"/>
              </a:rPr>
              <a:t>Perhaps something along the lines of MECC – Make Every Contact County or guided conversation scripts?</a:t>
            </a:r>
          </a:p>
          <a:p>
            <a:pPr marL="0" indent="0">
              <a:buNone/>
            </a:pPr>
            <a:r>
              <a:rPr lang="en-GB" u="sng" dirty="0">
                <a:latin typeface="Arial" panose="020B0604020202020204" pitchFamily="34" charset="0"/>
                <a:cs typeface="Arial" panose="020B0604020202020204" pitchFamily="34" charset="0"/>
              </a:rPr>
              <a:t>Other suggestions</a:t>
            </a:r>
          </a:p>
          <a:p>
            <a:pPr marL="0" indent="0">
              <a:buNone/>
            </a:pPr>
            <a:r>
              <a:rPr lang="en-GB" dirty="0">
                <a:latin typeface="Arial" panose="020B0604020202020204" pitchFamily="34" charset="0"/>
                <a:cs typeface="Arial" panose="020B0604020202020204" pitchFamily="34" charset="0"/>
              </a:rPr>
              <a:t>Working with and through East Cleveland Good Neighbours</a:t>
            </a:r>
          </a:p>
          <a:p>
            <a:pPr marL="0" indent="0">
              <a:buNone/>
            </a:pPr>
            <a:r>
              <a:rPr lang="en-GB" dirty="0">
                <a:latin typeface="Arial" panose="020B0604020202020204" pitchFamily="34" charset="0"/>
                <a:cs typeface="Arial" panose="020B0604020202020204" pitchFamily="34" charset="0"/>
              </a:rPr>
              <a:t>Food would be a good tool to encourage people to open up and talk about themselves and wider family concerns e.g. cooking together</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411099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5F1681-14E3-F910-A403-989BF60280BC}"/>
              </a:ext>
            </a:extLst>
          </p:cNvPr>
          <p:cNvSpPr>
            <a:spLocks noGrp="1"/>
          </p:cNvSpPr>
          <p:nvPr>
            <p:ph type="title"/>
          </p:nvPr>
        </p:nvSpPr>
        <p:spPr>
          <a:xfrm>
            <a:off x="457200" y="671824"/>
            <a:ext cx="5540202" cy="2757176"/>
          </a:xfrm>
        </p:spPr>
        <p:txBody>
          <a:bodyPr vert="horz" lIns="91440" tIns="45720" rIns="91440" bIns="45720" rtlCol="0" anchor="b">
            <a:normAutofit/>
          </a:bodyPr>
          <a:lstStyle/>
          <a:p>
            <a:r>
              <a:rPr lang="en-US" sz="4600" dirty="0">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2059335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90A71-B474-7135-9B7B-09765ED08403}"/>
              </a:ext>
            </a:extLst>
          </p:cNvPr>
          <p:cNvSpPr>
            <a:spLocks noGrp="1"/>
          </p:cNvSpPr>
          <p:nvPr>
            <p:ph type="title"/>
          </p:nvPr>
        </p:nvSpPr>
        <p:spPr>
          <a:xfrm>
            <a:off x="767290" y="1780661"/>
            <a:ext cx="3582073" cy="1463472"/>
          </a:xfrm>
        </p:spPr>
        <p:txBody>
          <a:bodyPr anchor="t">
            <a:normAutofit/>
          </a:bodyPr>
          <a:lstStyle/>
          <a:p>
            <a:r>
              <a:rPr lang="en-GB" sz="4800" dirty="0">
                <a:solidFill>
                  <a:schemeClr val="bg1"/>
                </a:solidFill>
                <a:latin typeface="Arial" panose="020B0604020202020204" pitchFamily="34" charset="0"/>
                <a:cs typeface="Arial" panose="020B0604020202020204" pitchFamily="34" charset="0"/>
              </a:rPr>
              <a:t>Contact</a:t>
            </a:r>
          </a:p>
        </p:txBody>
      </p:sp>
      <p:sp>
        <p:nvSpPr>
          <p:cNvPr id="24" name="Content Placeholder 8">
            <a:extLst>
              <a:ext uri="{FF2B5EF4-FFF2-40B4-BE49-F238E27FC236}">
                <a16:creationId xmlns:a16="http://schemas.microsoft.com/office/drawing/2014/main" id="{F7075A28-1D34-52A9-15C4-BB132B20B72D}"/>
              </a:ext>
            </a:extLst>
          </p:cNvPr>
          <p:cNvSpPr>
            <a:spLocks noGrp="1"/>
          </p:cNvSpPr>
          <p:nvPr>
            <p:ph idx="1"/>
          </p:nvPr>
        </p:nvSpPr>
        <p:spPr>
          <a:xfrm>
            <a:off x="387927" y="2947595"/>
            <a:ext cx="4142509" cy="3228777"/>
          </a:xfrm>
        </p:spPr>
        <p:txBody>
          <a:bodyPr anchor="t">
            <a:normAutofit/>
          </a:bodyPr>
          <a:lstStyle/>
          <a:p>
            <a:pPr marL="0" indent="0">
              <a:buNone/>
            </a:pPr>
            <a:r>
              <a:rPr lang="en-GB" sz="2000" dirty="0">
                <a:solidFill>
                  <a:schemeClr val="bg1"/>
                </a:solidFill>
                <a:latin typeface="Arial" panose="020B0604020202020204" pitchFamily="34" charset="0"/>
                <a:cs typeface="Arial" panose="020B0604020202020204" pitchFamily="34" charset="0"/>
              </a:rPr>
              <a:t>Clare Mahoney</a:t>
            </a:r>
          </a:p>
          <a:p>
            <a:pPr marL="0" indent="0">
              <a:buNone/>
            </a:pPr>
            <a:r>
              <a:rPr lang="en-GB" sz="2000" dirty="0">
                <a:solidFill>
                  <a:schemeClr val="bg1"/>
                </a:solidFill>
                <a:latin typeface="Arial" panose="020B0604020202020204" pitchFamily="34" charset="0"/>
                <a:cs typeface="Arial" panose="020B0604020202020204" pitchFamily="34" charset="0"/>
              </a:rPr>
              <a:t>Assistant Director Education and Skills</a:t>
            </a:r>
          </a:p>
          <a:p>
            <a:pPr marL="0" indent="0">
              <a:buNone/>
            </a:pPr>
            <a:r>
              <a:rPr lang="en-GB" sz="2000" dirty="0">
                <a:solidFill>
                  <a:schemeClr val="bg1"/>
                </a:solidFill>
                <a:latin typeface="Arial" panose="020B0604020202020204" pitchFamily="34" charset="0"/>
                <a:cs typeface="Arial" panose="020B0604020202020204" pitchFamily="34" charset="0"/>
              </a:rPr>
              <a:t>Redcar &amp; Cleveland Borough Council</a:t>
            </a:r>
          </a:p>
          <a:p>
            <a:pPr marL="0" indent="0">
              <a:buNone/>
            </a:pPr>
            <a:r>
              <a:rPr lang="en-GB"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Clare.Mahoney@redcar-cleveland.gov.uk</a:t>
            </a:r>
            <a:endParaRPr lang="en-GB" sz="2000" dirty="0">
              <a:latin typeface="Arial" panose="020B0604020202020204" pitchFamily="34" charset="0"/>
              <a:cs typeface="Arial" panose="020B0604020202020204" pitchFamily="34" charset="0"/>
            </a:endParaRPr>
          </a:p>
          <a:p>
            <a:pPr marL="0" indent="0">
              <a:buNone/>
            </a:pPr>
            <a:endParaRPr lang="en-GB" sz="2000" dirty="0">
              <a:solidFill>
                <a:schemeClr val="bg1"/>
              </a:solidFill>
              <a:latin typeface="Arial" panose="020B0604020202020204" pitchFamily="34" charset="0"/>
              <a:cs typeface="Arial" panose="020B060402020202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US" sz="2000" dirty="0">
              <a:solidFill>
                <a:schemeClr val="bg1"/>
              </a:solidFill>
            </a:endParaRPr>
          </a:p>
        </p:txBody>
      </p:sp>
      <p:pic>
        <p:nvPicPr>
          <p:cNvPr id="6" name="Picture 5" descr="Logo&#10;&#10;Description automatically generated">
            <a:extLst>
              <a:ext uri="{FF2B5EF4-FFF2-40B4-BE49-F238E27FC236}">
                <a16:creationId xmlns:a16="http://schemas.microsoft.com/office/drawing/2014/main" id="{F2197985-6305-4D51-D352-69CA414B71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237831" y="903730"/>
            <a:ext cx="4400174" cy="4472307"/>
          </a:xfrm>
          <a:prstGeom prst="rect">
            <a:avLst/>
          </a:prstGeom>
          <a:noFill/>
        </p:spPr>
      </p:pic>
    </p:spTree>
    <p:extLst>
      <p:ext uri="{BB962C8B-B14F-4D97-AF65-F5344CB8AC3E}">
        <p14:creationId xmlns:p14="http://schemas.microsoft.com/office/powerpoint/2010/main" val="4017544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90A71-B474-7135-9B7B-09765ED08403}"/>
              </a:ext>
            </a:extLst>
          </p:cNvPr>
          <p:cNvSpPr>
            <a:spLocks noGrp="1"/>
          </p:cNvSpPr>
          <p:nvPr>
            <p:ph type="title"/>
          </p:nvPr>
        </p:nvSpPr>
        <p:spPr>
          <a:xfrm>
            <a:off x="767290" y="1780661"/>
            <a:ext cx="3582073" cy="1463472"/>
          </a:xfrm>
        </p:spPr>
        <p:txBody>
          <a:bodyPr anchor="t">
            <a:normAutofit/>
          </a:bodyPr>
          <a:lstStyle/>
          <a:p>
            <a:r>
              <a:rPr lang="en-GB" sz="4800" dirty="0">
                <a:solidFill>
                  <a:schemeClr val="bg1"/>
                </a:solidFill>
                <a:latin typeface="Arial" panose="020B0604020202020204" pitchFamily="34" charset="0"/>
                <a:cs typeface="Arial" panose="020B0604020202020204" pitchFamily="34" charset="0"/>
              </a:rPr>
              <a:t>Contact</a:t>
            </a:r>
          </a:p>
        </p:txBody>
      </p:sp>
      <p:sp>
        <p:nvSpPr>
          <p:cNvPr id="24" name="Content Placeholder 8">
            <a:extLst>
              <a:ext uri="{FF2B5EF4-FFF2-40B4-BE49-F238E27FC236}">
                <a16:creationId xmlns:a16="http://schemas.microsoft.com/office/drawing/2014/main" id="{F7075A28-1D34-52A9-15C4-BB132B20B72D}"/>
              </a:ext>
            </a:extLst>
          </p:cNvPr>
          <p:cNvSpPr>
            <a:spLocks noGrp="1"/>
          </p:cNvSpPr>
          <p:nvPr>
            <p:ph idx="1"/>
          </p:nvPr>
        </p:nvSpPr>
        <p:spPr>
          <a:xfrm>
            <a:off x="387927" y="2947595"/>
            <a:ext cx="4142509" cy="3228777"/>
          </a:xfrm>
        </p:spPr>
        <p:txBody>
          <a:bodyPr anchor="t">
            <a:normAutofit/>
          </a:bodyPr>
          <a:lstStyle/>
          <a:p>
            <a:pPr marL="0" indent="0">
              <a:buNone/>
            </a:pPr>
            <a:r>
              <a:rPr lang="en-GB" sz="2000" dirty="0">
                <a:solidFill>
                  <a:schemeClr val="bg1"/>
                </a:solidFill>
                <a:latin typeface="Arial" panose="020B0604020202020204" pitchFamily="34" charset="0"/>
                <a:cs typeface="Arial" panose="020B0604020202020204" pitchFamily="34" charset="0"/>
              </a:rPr>
              <a:t>Amanda Olvanhill</a:t>
            </a:r>
          </a:p>
          <a:p>
            <a:pPr marL="0" indent="0">
              <a:buNone/>
            </a:pPr>
            <a:br>
              <a:rPr lang="en-GB" sz="2000" dirty="0">
                <a:solidFill>
                  <a:schemeClr val="bg1"/>
                </a:solidFill>
                <a:latin typeface="Arial" panose="020B0604020202020204" pitchFamily="34" charset="0"/>
                <a:cs typeface="Arial" panose="020B0604020202020204" pitchFamily="34" charset="0"/>
              </a:rPr>
            </a:br>
            <a:r>
              <a:rPr lang="en-GB" sz="2000" dirty="0">
                <a:solidFill>
                  <a:schemeClr val="bg1"/>
                </a:solidFill>
                <a:latin typeface="Arial" panose="020B0604020202020204" pitchFamily="34" charset="0"/>
                <a:cs typeface="Arial" panose="020B0604020202020204" pitchFamily="34" charset="0"/>
              </a:rPr>
              <a:t>Head of Employability Foundation for Jobs</a:t>
            </a:r>
          </a:p>
          <a:p>
            <a:pPr marL="0" indent="0">
              <a:buNone/>
            </a:pPr>
            <a:r>
              <a:rPr lang="en-GB" sz="2000" dirty="0">
                <a:solidFill>
                  <a:schemeClr val="bg1"/>
                </a:solidFill>
                <a:latin typeface="Arial" panose="020B0604020202020204" pitchFamily="34" charset="0"/>
                <a:cs typeface="Arial" panose="020B0604020202020204" pitchFamily="34" charset="0"/>
              </a:rPr>
              <a:t>Redcar &amp; Cleveland Borough Council</a:t>
            </a:r>
          </a:p>
          <a:p>
            <a:pPr marL="0" indent="0">
              <a:buNone/>
            </a:pPr>
            <a:r>
              <a:rPr lang="en-GB" sz="2000" dirty="0">
                <a:solidFill>
                  <a:schemeClr val="bg1"/>
                </a:solidFill>
                <a:latin typeface="Arial" panose="020B0604020202020204" pitchFamily="34" charset="0"/>
                <a:cs typeface="Arial" panose="020B0604020202020204" pitchFamily="34" charset="0"/>
              </a:rPr>
              <a:t>Mobile: 07870 158812</a:t>
            </a:r>
          </a:p>
          <a:p>
            <a:pPr marL="0" indent="0">
              <a:buNone/>
            </a:pPr>
            <a:r>
              <a:rPr lang="pt-BR"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Amanda.Olvanhill@redcar-cleveland.gov.uk</a:t>
            </a:r>
            <a:endParaRPr lang="en-GB" sz="2000" dirty="0">
              <a:latin typeface="Arial" panose="020B0604020202020204" pitchFamily="34" charset="0"/>
              <a:cs typeface="Arial" panose="020B060402020202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US" sz="2000" dirty="0">
              <a:solidFill>
                <a:schemeClr val="bg1"/>
              </a:solidFill>
            </a:endParaRPr>
          </a:p>
        </p:txBody>
      </p:sp>
      <p:pic>
        <p:nvPicPr>
          <p:cNvPr id="6" name="Picture 5" descr="Logo&#10;&#10;Description automatically generated">
            <a:extLst>
              <a:ext uri="{FF2B5EF4-FFF2-40B4-BE49-F238E27FC236}">
                <a16:creationId xmlns:a16="http://schemas.microsoft.com/office/drawing/2014/main" id="{F2197985-6305-4D51-D352-69CA414B71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237831" y="903730"/>
            <a:ext cx="4400174" cy="4472307"/>
          </a:xfrm>
          <a:prstGeom prst="rect">
            <a:avLst/>
          </a:prstGeom>
          <a:noFill/>
        </p:spPr>
      </p:pic>
    </p:spTree>
    <p:extLst>
      <p:ext uri="{BB962C8B-B14F-4D97-AF65-F5344CB8AC3E}">
        <p14:creationId xmlns:p14="http://schemas.microsoft.com/office/powerpoint/2010/main" val="1908735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90A71-B474-7135-9B7B-09765ED08403}"/>
              </a:ext>
            </a:extLst>
          </p:cNvPr>
          <p:cNvSpPr>
            <a:spLocks noGrp="1"/>
          </p:cNvSpPr>
          <p:nvPr>
            <p:ph type="title"/>
          </p:nvPr>
        </p:nvSpPr>
        <p:spPr>
          <a:xfrm>
            <a:off x="767290" y="1780661"/>
            <a:ext cx="3582073" cy="1463472"/>
          </a:xfrm>
        </p:spPr>
        <p:txBody>
          <a:bodyPr anchor="t">
            <a:normAutofit/>
          </a:bodyPr>
          <a:lstStyle/>
          <a:p>
            <a:r>
              <a:rPr lang="en-GB" sz="4800" dirty="0">
                <a:solidFill>
                  <a:schemeClr val="bg1"/>
                </a:solidFill>
                <a:latin typeface="Arial" panose="020B0604020202020204" pitchFamily="34" charset="0"/>
                <a:cs typeface="Arial" panose="020B0604020202020204" pitchFamily="34" charset="0"/>
              </a:rPr>
              <a:t>Contact</a:t>
            </a:r>
          </a:p>
        </p:txBody>
      </p:sp>
      <p:sp>
        <p:nvSpPr>
          <p:cNvPr id="24" name="Content Placeholder 8">
            <a:extLst>
              <a:ext uri="{FF2B5EF4-FFF2-40B4-BE49-F238E27FC236}">
                <a16:creationId xmlns:a16="http://schemas.microsoft.com/office/drawing/2014/main" id="{F7075A28-1D34-52A9-15C4-BB132B20B72D}"/>
              </a:ext>
            </a:extLst>
          </p:cNvPr>
          <p:cNvSpPr>
            <a:spLocks noGrp="1"/>
          </p:cNvSpPr>
          <p:nvPr>
            <p:ph idx="1"/>
          </p:nvPr>
        </p:nvSpPr>
        <p:spPr>
          <a:xfrm>
            <a:off x="767290" y="3383121"/>
            <a:ext cx="3582072" cy="2793251"/>
          </a:xfrm>
        </p:spPr>
        <p:txBody>
          <a:bodyPr anchor="t">
            <a:normAutofit/>
          </a:bodyPr>
          <a:lstStyle/>
          <a:p>
            <a:pPr marL="0" indent="0">
              <a:buNone/>
            </a:pPr>
            <a:r>
              <a:rPr lang="en-US" sz="2000" dirty="0">
                <a:solidFill>
                  <a:schemeClr val="bg1"/>
                </a:solidFill>
                <a:latin typeface="Arial" panose="020B0604020202020204" pitchFamily="34" charset="0"/>
                <a:cs typeface="Arial" panose="020B0604020202020204" pitchFamily="34" charset="0"/>
              </a:rPr>
              <a:t>Alan Graver</a:t>
            </a:r>
          </a:p>
          <a:p>
            <a:pPr marL="0" indent="0">
              <a:buNone/>
            </a:pPr>
            <a:r>
              <a:rPr lang="en-US" sz="2000" dirty="0">
                <a:solidFill>
                  <a:schemeClr val="bg1"/>
                </a:solidFill>
                <a:latin typeface="Arial" panose="020B0604020202020204" pitchFamily="34" charset="0"/>
                <a:cs typeface="Arial" panose="020B0604020202020204" pitchFamily="34" charset="0"/>
              </a:rPr>
              <a:t>Managing Director</a:t>
            </a:r>
          </a:p>
          <a:p>
            <a:pPr marL="0" indent="0">
              <a:buNone/>
            </a:pPr>
            <a:r>
              <a:rPr lang="en-US" sz="2000" dirty="0">
                <a:solidFill>
                  <a:schemeClr val="bg1"/>
                </a:solidFill>
                <a:latin typeface="Arial" panose="020B0604020202020204" pitchFamily="34" charset="0"/>
                <a:cs typeface="Arial" panose="020B0604020202020204" pitchFamily="34" charset="0"/>
              </a:rPr>
              <a:t>Skyblue Research Ltd (York)</a:t>
            </a:r>
          </a:p>
          <a:p>
            <a:pPr marL="0" indent="0">
              <a:buNone/>
            </a:pPr>
            <a:r>
              <a:rPr lang="en-US" sz="2000" dirty="0">
                <a:solidFill>
                  <a:schemeClr val="bg1"/>
                </a:solidFill>
                <a:latin typeface="Arial" panose="020B0604020202020204" pitchFamily="34" charset="0"/>
                <a:cs typeface="Arial" panose="020B0604020202020204" pitchFamily="34" charset="0"/>
              </a:rPr>
              <a:t>0794 000 4560</a:t>
            </a:r>
          </a:p>
          <a:p>
            <a:pPr marL="0" indent="0">
              <a:buNone/>
            </a:pPr>
            <a:r>
              <a:rPr lang="en-US"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alan@skyblue.org.uk</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www.skyblue.org.uk</a:t>
            </a:r>
            <a:endParaRPr lang="en-US" sz="2000" dirty="0">
              <a:latin typeface="Arial" panose="020B0604020202020204" pitchFamily="34" charset="0"/>
              <a:cs typeface="Arial" panose="020B0604020202020204" pitchFamily="34" charset="0"/>
            </a:endParaRPr>
          </a:p>
          <a:p>
            <a:pPr marL="0" indent="0">
              <a:buNone/>
            </a:pPr>
            <a:endParaRPr lang="en-US" sz="2000" dirty="0">
              <a:solidFill>
                <a:schemeClr val="bg1"/>
              </a:solidFill>
            </a:endParaRPr>
          </a:p>
        </p:txBody>
      </p:sp>
      <p:pic>
        <p:nvPicPr>
          <p:cNvPr id="5" name="Content Placeholder 4" descr="Logo, company name&#10;&#10;Description automatically generated">
            <a:extLst>
              <a:ext uri="{FF2B5EF4-FFF2-40B4-BE49-F238E27FC236}">
                <a16:creationId xmlns:a16="http://schemas.microsoft.com/office/drawing/2014/main" id="{14201C89-1392-CC0C-A51F-D8B33CCF3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8249" y="3438209"/>
            <a:ext cx="3224391" cy="1749232"/>
          </a:xfrm>
          <a:prstGeom prst="rect">
            <a:avLst/>
          </a:prstGeom>
        </p:spPr>
      </p:pic>
    </p:spTree>
    <p:extLst>
      <p:ext uri="{BB962C8B-B14F-4D97-AF65-F5344CB8AC3E}">
        <p14:creationId xmlns:p14="http://schemas.microsoft.com/office/powerpoint/2010/main" val="3584293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61E5-AB37-00DD-5296-BFB5E5B93292}"/>
              </a:ext>
            </a:extLst>
          </p:cNvPr>
          <p:cNvSpPr>
            <a:spLocks noGrp="1"/>
          </p:cNvSpPr>
          <p:nvPr>
            <p:ph type="title"/>
          </p:nvPr>
        </p:nvSpPr>
        <p:spPr>
          <a:xfrm>
            <a:off x="457200" y="292390"/>
            <a:ext cx="7685037" cy="777293"/>
          </a:xfrm>
        </p:spPr>
        <p:txBody>
          <a:bodyPr/>
          <a:lstStyle/>
          <a:p>
            <a:r>
              <a:rPr lang="en-GB" dirty="0">
                <a:latin typeface="Arial" panose="020B0604020202020204" pitchFamily="34" charset="0"/>
                <a:cs typeface="Arial" panose="020B0604020202020204" pitchFamily="34" charset="0"/>
              </a:rPr>
              <a:t>7</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March 2023 workshop</a:t>
            </a:r>
          </a:p>
        </p:txBody>
      </p:sp>
      <p:sp>
        <p:nvSpPr>
          <p:cNvPr id="3" name="Content Placeholder 2">
            <a:extLst>
              <a:ext uri="{FF2B5EF4-FFF2-40B4-BE49-F238E27FC236}">
                <a16:creationId xmlns:a16="http://schemas.microsoft.com/office/drawing/2014/main" id="{C8AEE0A4-5122-A3BE-E1B4-1FAC5EC90967}"/>
              </a:ext>
            </a:extLst>
          </p:cNvPr>
          <p:cNvSpPr>
            <a:spLocks noGrp="1"/>
          </p:cNvSpPr>
          <p:nvPr>
            <p:ph idx="1"/>
          </p:nvPr>
        </p:nvSpPr>
        <p:spPr>
          <a:xfrm>
            <a:off x="457200" y="1229032"/>
            <a:ext cx="7685037" cy="4947931"/>
          </a:xfrm>
        </p:spPr>
        <p:txBody>
          <a:bodyPr>
            <a:normAutofit fontScale="92500" lnSpcReduction="10000"/>
          </a:bodyPr>
          <a:lstStyle/>
          <a:p>
            <a:pPr marL="0" indent="0">
              <a:buNone/>
            </a:pPr>
            <a:r>
              <a:rPr lang="en-GB" dirty="0">
                <a:latin typeface="Arial" panose="020B0604020202020204" pitchFamily="34" charset="0"/>
                <a:cs typeface="Arial" panose="020B0604020202020204" pitchFamily="34" charset="0"/>
              </a:rPr>
              <a:t>18 contributors gathered at Redcar &amp; Cleveland House to:</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Start to understand a bit about the children and families they reach and the contexts where support is provided (home, school, community)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Highlight any past, current or planned approaches to working with people with lived experience or co-production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Practice some scenarios where we might support participatory approaches for this Project with young people or parents/families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Consider why some children and young people do not attend at all or well at school or college</a:t>
            </a:r>
          </a:p>
          <a:p>
            <a:r>
              <a:rPr lang="en-GB" dirty="0">
                <a:latin typeface="Arial" panose="020B0604020202020204" pitchFamily="34" charset="0"/>
                <a:cs typeface="Arial" panose="020B0604020202020204" pitchFamily="34" charset="0"/>
              </a:rPr>
              <a:t>We also reminisced about our favourite childhood toys…..</a:t>
            </a:r>
            <a:r>
              <a:rPr lang="en-GB" sz="3900" dirty="0">
                <a:latin typeface="Arial" panose="020B0604020202020204" pitchFamily="34" charset="0"/>
                <a:cs typeface="Arial" panose="020B0604020202020204" pitchFamily="34" charset="0"/>
                <a:sym typeface="Wingdings" panose="05000000000000000000" pitchFamily="2" charset="2"/>
              </a:rPr>
              <a:t></a:t>
            </a:r>
            <a:endParaRPr lang="en-GB" sz="3900" dirty="0">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95605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7FA7E2-4DD4-C9E8-1447-FD003246D9CC}"/>
              </a:ext>
            </a:extLst>
          </p:cNvPr>
          <p:cNvPicPr>
            <a:picLocks noChangeAspect="1"/>
          </p:cNvPicPr>
          <p:nvPr/>
        </p:nvPicPr>
        <p:blipFill>
          <a:blip r:embed="rId2"/>
          <a:stretch>
            <a:fillRect/>
          </a:stretch>
        </p:blipFill>
        <p:spPr>
          <a:xfrm>
            <a:off x="225800" y="2279157"/>
            <a:ext cx="1621309" cy="1889048"/>
          </a:xfrm>
          <a:prstGeom prst="rect">
            <a:avLst/>
          </a:prstGeom>
        </p:spPr>
      </p:pic>
      <p:pic>
        <p:nvPicPr>
          <p:cNvPr id="7" name="Picture 6">
            <a:extLst>
              <a:ext uri="{FF2B5EF4-FFF2-40B4-BE49-F238E27FC236}">
                <a16:creationId xmlns:a16="http://schemas.microsoft.com/office/drawing/2014/main" id="{68858DC1-5411-EE10-9A0C-95C55FEF736C}"/>
              </a:ext>
            </a:extLst>
          </p:cNvPr>
          <p:cNvPicPr>
            <a:picLocks noChangeAspect="1"/>
          </p:cNvPicPr>
          <p:nvPr/>
        </p:nvPicPr>
        <p:blipFill>
          <a:blip r:embed="rId3"/>
          <a:stretch>
            <a:fillRect/>
          </a:stretch>
        </p:blipFill>
        <p:spPr>
          <a:xfrm>
            <a:off x="172074" y="83487"/>
            <a:ext cx="3410771" cy="2055116"/>
          </a:xfrm>
          <a:prstGeom prst="rect">
            <a:avLst/>
          </a:prstGeom>
        </p:spPr>
      </p:pic>
      <p:pic>
        <p:nvPicPr>
          <p:cNvPr id="9" name="Picture 8">
            <a:extLst>
              <a:ext uri="{FF2B5EF4-FFF2-40B4-BE49-F238E27FC236}">
                <a16:creationId xmlns:a16="http://schemas.microsoft.com/office/drawing/2014/main" id="{9185116E-BD76-8C1A-DACA-295B8149296B}"/>
              </a:ext>
            </a:extLst>
          </p:cNvPr>
          <p:cNvPicPr>
            <a:picLocks noChangeAspect="1"/>
          </p:cNvPicPr>
          <p:nvPr/>
        </p:nvPicPr>
        <p:blipFill>
          <a:blip r:embed="rId4"/>
          <a:stretch>
            <a:fillRect/>
          </a:stretch>
        </p:blipFill>
        <p:spPr>
          <a:xfrm>
            <a:off x="149324" y="4741786"/>
            <a:ext cx="2840518" cy="1946057"/>
          </a:xfrm>
          <a:prstGeom prst="rect">
            <a:avLst/>
          </a:prstGeom>
        </p:spPr>
      </p:pic>
      <p:pic>
        <p:nvPicPr>
          <p:cNvPr id="11" name="Picture 10">
            <a:extLst>
              <a:ext uri="{FF2B5EF4-FFF2-40B4-BE49-F238E27FC236}">
                <a16:creationId xmlns:a16="http://schemas.microsoft.com/office/drawing/2014/main" id="{9F54EA67-0200-1C6E-1519-FB710944FEC8}"/>
              </a:ext>
            </a:extLst>
          </p:cNvPr>
          <p:cNvPicPr>
            <a:picLocks noChangeAspect="1"/>
          </p:cNvPicPr>
          <p:nvPr/>
        </p:nvPicPr>
        <p:blipFill>
          <a:blip r:embed="rId5"/>
          <a:stretch>
            <a:fillRect/>
          </a:stretch>
        </p:blipFill>
        <p:spPr>
          <a:xfrm>
            <a:off x="6617110" y="83487"/>
            <a:ext cx="1628557" cy="1868836"/>
          </a:xfrm>
          <a:prstGeom prst="rect">
            <a:avLst/>
          </a:prstGeom>
        </p:spPr>
      </p:pic>
      <p:pic>
        <p:nvPicPr>
          <p:cNvPr id="13" name="Picture 12">
            <a:extLst>
              <a:ext uri="{FF2B5EF4-FFF2-40B4-BE49-F238E27FC236}">
                <a16:creationId xmlns:a16="http://schemas.microsoft.com/office/drawing/2014/main" id="{A95B1D52-11DA-E341-73B1-1C8A11C5C522}"/>
              </a:ext>
            </a:extLst>
          </p:cNvPr>
          <p:cNvPicPr>
            <a:picLocks noChangeAspect="1"/>
          </p:cNvPicPr>
          <p:nvPr/>
        </p:nvPicPr>
        <p:blipFill>
          <a:blip r:embed="rId6"/>
          <a:stretch>
            <a:fillRect/>
          </a:stretch>
        </p:blipFill>
        <p:spPr>
          <a:xfrm>
            <a:off x="3124115" y="3822075"/>
            <a:ext cx="1352739" cy="1476581"/>
          </a:xfrm>
          <a:prstGeom prst="rect">
            <a:avLst/>
          </a:prstGeom>
        </p:spPr>
      </p:pic>
      <p:pic>
        <p:nvPicPr>
          <p:cNvPr id="15" name="Picture 14">
            <a:extLst>
              <a:ext uri="{FF2B5EF4-FFF2-40B4-BE49-F238E27FC236}">
                <a16:creationId xmlns:a16="http://schemas.microsoft.com/office/drawing/2014/main" id="{A5BBE602-4CDE-3F05-A5E6-66865C2176EC}"/>
              </a:ext>
            </a:extLst>
          </p:cNvPr>
          <p:cNvPicPr>
            <a:picLocks noChangeAspect="1"/>
          </p:cNvPicPr>
          <p:nvPr/>
        </p:nvPicPr>
        <p:blipFill>
          <a:blip r:embed="rId7"/>
          <a:stretch>
            <a:fillRect/>
          </a:stretch>
        </p:blipFill>
        <p:spPr>
          <a:xfrm>
            <a:off x="4748449" y="1660654"/>
            <a:ext cx="1347551" cy="955898"/>
          </a:xfrm>
          <a:prstGeom prst="rect">
            <a:avLst/>
          </a:prstGeom>
        </p:spPr>
      </p:pic>
      <p:pic>
        <p:nvPicPr>
          <p:cNvPr id="17" name="Picture 16">
            <a:extLst>
              <a:ext uri="{FF2B5EF4-FFF2-40B4-BE49-F238E27FC236}">
                <a16:creationId xmlns:a16="http://schemas.microsoft.com/office/drawing/2014/main" id="{B2A20126-612A-0061-C12A-2BF1D73443FB}"/>
              </a:ext>
            </a:extLst>
          </p:cNvPr>
          <p:cNvPicPr>
            <a:picLocks noChangeAspect="1"/>
          </p:cNvPicPr>
          <p:nvPr/>
        </p:nvPicPr>
        <p:blipFill>
          <a:blip r:embed="rId8"/>
          <a:stretch>
            <a:fillRect/>
          </a:stretch>
        </p:blipFill>
        <p:spPr>
          <a:xfrm>
            <a:off x="6280061" y="5083277"/>
            <a:ext cx="1963734" cy="1575303"/>
          </a:xfrm>
          <a:prstGeom prst="rect">
            <a:avLst/>
          </a:prstGeom>
        </p:spPr>
      </p:pic>
      <p:pic>
        <p:nvPicPr>
          <p:cNvPr id="19" name="Picture 18">
            <a:extLst>
              <a:ext uri="{FF2B5EF4-FFF2-40B4-BE49-F238E27FC236}">
                <a16:creationId xmlns:a16="http://schemas.microsoft.com/office/drawing/2014/main" id="{6B20E7C0-F9E3-E6BD-96AB-9F6CCBAC9B3F}"/>
              </a:ext>
            </a:extLst>
          </p:cNvPr>
          <p:cNvPicPr>
            <a:picLocks noChangeAspect="1"/>
          </p:cNvPicPr>
          <p:nvPr/>
        </p:nvPicPr>
        <p:blipFill>
          <a:blip r:embed="rId9"/>
          <a:stretch>
            <a:fillRect/>
          </a:stretch>
        </p:blipFill>
        <p:spPr>
          <a:xfrm>
            <a:off x="1936995" y="2279157"/>
            <a:ext cx="1171739" cy="1457528"/>
          </a:xfrm>
          <a:prstGeom prst="rect">
            <a:avLst/>
          </a:prstGeom>
        </p:spPr>
      </p:pic>
      <p:pic>
        <p:nvPicPr>
          <p:cNvPr id="21" name="Picture 20">
            <a:extLst>
              <a:ext uri="{FF2B5EF4-FFF2-40B4-BE49-F238E27FC236}">
                <a16:creationId xmlns:a16="http://schemas.microsoft.com/office/drawing/2014/main" id="{627F70AF-85D8-B690-E44F-C06DD673E524}"/>
              </a:ext>
            </a:extLst>
          </p:cNvPr>
          <p:cNvPicPr>
            <a:picLocks noChangeAspect="1"/>
          </p:cNvPicPr>
          <p:nvPr/>
        </p:nvPicPr>
        <p:blipFill>
          <a:blip r:embed="rId10"/>
          <a:stretch>
            <a:fillRect/>
          </a:stretch>
        </p:blipFill>
        <p:spPr>
          <a:xfrm>
            <a:off x="3740739" y="64160"/>
            <a:ext cx="2333951" cy="1343212"/>
          </a:xfrm>
          <a:prstGeom prst="rect">
            <a:avLst/>
          </a:prstGeom>
        </p:spPr>
      </p:pic>
      <p:pic>
        <p:nvPicPr>
          <p:cNvPr id="23" name="Picture 22">
            <a:extLst>
              <a:ext uri="{FF2B5EF4-FFF2-40B4-BE49-F238E27FC236}">
                <a16:creationId xmlns:a16="http://schemas.microsoft.com/office/drawing/2014/main" id="{DFA67CB7-BF49-F89D-7F20-22768ED88510}"/>
              </a:ext>
            </a:extLst>
          </p:cNvPr>
          <p:cNvPicPr>
            <a:picLocks noChangeAspect="1"/>
          </p:cNvPicPr>
          <p:nvPr/>
        </p:nvPicPr>
        <p:blipFill>
          <a:blip r:embed="rId11"/>
          <a:stretch>
            <a:fillRect/>
          </a:stretch>
        </p:blipFill>
        <p:spPr>
          <a:xfrm>
            <a:off x="6303305" y="2054208"/>
            <a:ext cx="1940490" cy="1323885"/>
          </a:xfrm>
          <a:prstGeom prst="rect">
            <a:avLst/>
          </a:prstGeom>
        </p:spPr>
      </p:pic>
      <p:pic>
        <p:nvPicPr>
          <p:cNvPr id="25" name="Picture 24">
            <a:extLst>
              <a:ext uri="{FF2B5EF4-FFF2-40B4-BE49-F238E27FC236}">
                <a16:creationId xmlns:a16="http://schemas.microsoft.com/office/drawing/2014/main" id="{DD583A60-79AC-EA34-8D06-79B98526C40A}"/>
              </a:ext>
            </a:extLst>
          </p:cNvPr>
          <p:cNvPicPr>
            <a:picLocks noChangeAspect="1"/>
          </p:cNvPicPr>
          <p:nvPr/>
        </p:nvPicPr>
        <p:blipFill>
          <a:blip r:embed="rId12"/>
          <a:stretch>
            <a:fillRect/>
          </a:stretch>
        </p:blipFill>
        <p:spPr>
          <a:xfrm>
            <a:off x="4776070" y="2937837"/>
            <a:ext cx="1157788" cy="1838138"/>
          </a:xfrm>
          <a:prstGeom prst="rect">
            <a:avLst/>
          </a:prstGeom>
        </p:spPr>
      </p:pic>
      <p:pic>
        <p:nvPicPr>
          <p:cNvPr id="27" name="Picture 26">
            <a:extLst>
              <a:ext uri="{FF2B5EF4-FFF2-40B4-BE49-F238E27FC236}">
                <a16:creationId xmlns:a16="http://schemas.microsoft.com/office/drawing/2014/main" id="{F7E1116C-65FD-D8FF-BA71-BF1579559EF2}"/>
              </a:ext>
            </a:extLst>
          </p:cNvPr>
          <p:cNvPicPr>
            <a:picLocks noChangeAspect="1"/>
          </p:cNvPicPr>
          <p:nvPr/>
        </p:nvPicPr>
        <p:blipFill>
          <a:blip r:embed="rId13"/>
          <a:stretch>
            <a:fillRect/>
          </a:stretch>
        </p:blipFill>
        <p:spPr>
          <a:xfrm>
            <a:off x="1940557" y="3911022"/>
            <a:ext cx="1091657" cy="721002"/>
          </a:xfrm>
          <a:prstGeom prst="rect">
            <a:avLst/>
          </a:prstGeom>
        </p:spPr>
      </p:pic>
      <p:pic>
        <p:nvPicPr>
          <p:cNvPr id="29" name="Picture 28">
            <a:extLst>
              <a:ext uri="{FF2B5EF4-FFF2-40B4-BE49-F238E27FC236}">
                <a16:creationId xmlns:a16="http://schemas.microsoft.com/office/drawing/2014/main" id="{6F1D2FC1-32BC-E098-6CFA-DA03463DE34C}"/>
              </a:ext>
            </a:extLst>
          </p:cNvPr>
          <p:cNvPicPr>
            <a:picLocks noChangeAspect="1"/>
          </p:cNvPicPr>
          <p:nvPr/>
        </p:nvPicPr>
        <p:blipFill>
          <a:blip r:embed="rId14"/>
          <a:stretch>
            <a:fillRect/>
          </a:stretch>
        </p:blipFill>
        <p:spPr>
          <a:xfrm>
            <a:off x="3170744" y="2279157"/>
            <a:ext cx="1350225" cy="1457528"/>
          </a:xfrm>
          <a:prstGeom prst="rect">
            <a:avLst/>
          </a:prstGeom>
        </p:spPr>
      </p:pic>
      <p:pic>
        <p:nvPicPr>
          <p:cNvPr id="31" name="Picture 30">
            <a:extLst>
              <a:ext uri="{FF2B5EF4-FFF2-40B4-BE49-F238E27FC236}">
                <a16:creationId xmlns:a16="http://schemas.microsoft.com/office/drawing/2014/main" id="{AE1DAF02-363C-6318-6169-B0A6F59010CE}"/>
              </a:ext>
            </a:extLst>
          </p:cNvPr>
          <p:cNvPicPr>
            <a:picLocks noChangeAspect="1"/>
          </p:cNvPicPr>
          <p:nvPr/>
        </p:nvPicPr>
        <p:blipFill>
          <a:blip r:embed="rId15"/>
          <a:stretch>
            <a:fillRect/>
          </a:stretch>
        </p:blipFill>
        <p:spPr>
          <a:xfrm>
            <a:off x="4784413" y="4862071"/>
            <a:ext cx="1390844" cy="1828461"/>
          </a:xfrm>
          <a:prstGeom prst="rect">
            <a:avLst/>
          </a:prstGeom>
        </p:spPr>
      </p:pic>
      <p:pic>
        <p:nvPicPr>
          <p:cNvPr id="33" name="Picture 32">
            <a:extLst>
              <a:ext uri="{FF2B5EF4-FFF2-40B4-BE49-F238E27FC236}">
                <a16:creationId xmlns:a16="http://schemas.microsoft.com/office/drawing/2014/main" id="{8ECFEE71-3D3F-1D84-CDB4-39DB1027DC62}"/>
              </a:ext>
            </a:extLst>
          </p:cNvPr>
          <p:cNvPicPr>
            <a:picLocks noChangeAspect="1"/>
          </p:cNvPicPr>
          <p:nvPr/>
        </p:nvPicPr>
        <p:blipFill>
          <a:blip r:embed="rId16"/>
          <a:stretch>
            <a:fillRect/>
          </a:stretch>
        </p:blipFill>
        <p:spPr>
          <a:xfrm>
            <a:off x="6291934" y="3479907"/>
            <a:ext cx="1981477" cy="1476581"/>
          </a:xfrm>
          <a:prstGeom prst="rect">
            <a:avLst/>
          </a:prstGeom>
        </p:spPr>
      </p:pic>
      <p:pic>
        <p:nvPicPr>
          <p:cNvPr id="35" name="Picture 34">
            <a:extLst>
              <a:ext uri="{FF2B5EF4-FFF2-40B4-BE49-F238E27FC236}">
                <a16:creationId xmlns:a16="http://schemas.microsoft.com/office/drawing/2014/main" id="{AD04E5D1-ACE3-E21C-E591-375CC5FAFDFA}"/>
              </a:ext>
            </a:extLst>
          </p:cNvPr>
          <p:cNvPicPr>
            <a:picLocks noChangeAspect="1"/>
          </p:cNvPicPr>
          <p:nvPr/>
        </p:nvPicPr>
        <p:blipFill>
          <a:blip r:embed="rId17"/>
          <a:stretch>
            <a:fillRect/>
          </a:stretch>
        </p:blipFill>
        <p:spPr>
          <a:xfrm>
            <a:off x="3130125" y="5420157"/>
            <a:ext cx="1390844" cy="1238423"/>
          </a:xfrm>
          <a:prstGeom prst="rect">
            <a:avLst/>
          </a:prstGeom>
        </p:spPr>
      </p:pic>
    </p:spTree>
    <p:extLst>
      <p:ext uri="{BB962C8B-B14F-4D97-AF65-F5344CB8AC3E}">
        <p14:creationId xmlns:p14="http://schemas.microsoft.com/office/powerpoint/2010/main" val="3103360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Background Fill">
            <a:extLst>
              <a:ext uri="{FF2B5EF4-FFF2-40B4-BE49-F238E27FC236}">
                <a16:creationId xmlns:a16="http://schemas.microsoft.com/office/drawing/2014/main" id="{471A3572-4543-4883-A749-0458CD870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dirty="0">
              <a:solidFill>
                <a:schemeClr val="tx1"/>
              </a:solidFill>
            </a:endParaRPr>
          </a:p>
        </p:txBody>
      </p:sp>
      <p:sp>
        <p:nvSpPr>
          <p:cNvPr id="30" name="Color Fill">
            <a:extLst>
              <a:ext uri="{FF2B5EF4-FFF2-40B4-BE49-F238E27FC236}">
                <a16:creationId xmlns:a16="http://schemas.microsoft.com/office/drawing/2014/main" id="{4036AB30-180B-4ED5-A38B-175705419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32" name="Group 31">
            <a:extLst>
              <a:ext uri="{FF2B5EF4-FFF2-40B4-BE49-F238E27FC236}">
                <a16:creationId xmlns:a16="http://schemas.microsoft.com/office/drawing/2014/main" id="{C7DC96D6-0134-4EA3-8B0A-6A255D6BD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78029" y="199915"/>
            <a:ext cx="2948860" cy="6658085"/>
            <a:chOff x="9078029" y="199915"/>
            <a:chExt cx="2948860" cy="6658085"/>
          </a:xfrm>
        </p:grpSpPr>
        <p:sp>
          <p:nvSpPr>
            <p:cNvPr id="33" name="Oval 32">
              <a:extLst>
                <a:ext uri="{FF2B5EF4-FFF2-40B4-BE49-F238E27FC236}">
                  <a16:creationId xmlns:a16="http://schemas.microsoft.com/office/drawing/2014/main" id="{FA484B57-E0AB-40D7-94A9-A329991EB2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96665" y="199915"/>
              <a:ext cx="491650" cy="49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Graphic 9">
              <a:extLst>
                <a:ext uri="{FF2B5EF4-FFF2-40B4-BE49-F238E27FC236}">
                  <a16:creationId xmlns:a16="http://schemas.microsoft.com/office/drawing/2014/main" id="{3E75AC37-AB18-487B-8182-38DE4F4C9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86126" y="3917237"/>
              <a:ext cx="2932666" cy="294885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60000"/>
                <a:lumOff val="40000"/>
                <a:alpha val="60000"/>
              </a:schemeClr>
            </a:solidFill>
            <a:ln w="9331" cap="flat">
              <a:noFill/>
              <a:prstDash val="solid"/>
              <a:miter/>
            </a:ln>
          </p:spPr>
          <p:txBody>
            <a:bodyPr rtlCol="0" anchor="ctr"/>
            <a:lstStyle/>
            <a:p>
              <a:endParaRPr lang="en-US" dirty="0"/>
            </a:p>
          </p:txBody>
        </p:sp>
        <p:sp>
          <p:nvSpPr>
            <p:cNvPr id="35" name="Graphic 9">
              <a:extLst>
                <a:ext uri="{FF2B5EF4-FFF2-40B4-BE49-F238E27FC236}">
                  <a16:creationId xmlns:a16="http://schemas.microsoft.com/office/drawing/2014/main" id="{3D5AE2D9-14F3-4498-A3C2-0E52442778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78030" y="891480"/>
              <a:ext cx="2948859" cy="2948858"/>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75000"/>
                </a:schemeClr>
              </a:fgClr>
              <a:bgClr>
                <a:schemeClr val="accent4">
                  <a:lumMod val="60000"/>
                  <a:lumOff val="40000"/>
                </a:schemeClr>
              </a:bgClr>
            </a:pattFill>
            <a:ln w="9525" cap="flat">
              <a:noFill/>
              <a:prstDash val="solid"/>
              <a:miter/>
            </a:ln>
          </p:spPr>
          <p:txBody>
            <a:bodyPr rtlCol="0" anchor="ctr"/>
            <a:lstStyle/>
            <a:p>
              <a:endParaRPr lang="en-US" dirty="0"/>
            </a:p>
          </p:txBody>
        </p:sp>
        <p:sp>
          <p:nvSpPr>
            <p:cNvPr id="36" name="Oval 35">
              <a:extLst>
                <a:ext uri="{FF2B5EF4-FFF2-40B4-BE49-F238E27FC236}">
                  <a16:creationId xmlns:a16="http://schemas.microsoft.com/office/drawing/2014/main" id="{DC281A9A-F165-4FAE-B7EE-3DCDA7D62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63633" y="3793556"/>
              <a:ext cx="355343" cy="355343"/>
            </a:xfrm>
            <a:prstGeom prst="ellipse">
              <a:avLst/>
            </a:prstGeom>
            <a:solidFill>
              <a:schemeClr val="accent1">
                <a:lumMod val="60000"/>
                <a:lumOff val="40000"/>
              </a:schemeClr>
            </a:solidFill>
            <a:ln w="9331" cap="flat">
              <a:noFill/>
              <a:prstDash val="solid"/>
              <a:miter/>
            </a:ln>
          </p:spPr>
          <p:txBody>
            <a:bodyPr rtlCol="0" anchor="ctr"/>
            <a:lstStyle/>
            <a:p>
              <a:endParaRPr lang="en-US" dirty="0">
                <a:solidFill>
                  <a:schemeClr val="tx1"/>
                </a:solidFill>
              </a:endParaRPr>
            </a:p>
          </p:txBody>
        </p:sp>
      </p:grpSp>
      <p:sp>
        <p:nvSpPr>
          <p:cNvPr id="38" name="Texture">
            <a:extLst>
              <a:ext uri="{FF2B5EF4-FFF2-40B4-BE49-F238E27FC236}">
                <a16:creationId xmlns:a16="http://schemas.microsoft.com/office/drawing/2014/main" id="{DC83D935-436B-4F4D-A47B-4FD95E2C1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lIns="0" rIns="0" rtlCol="0" anchor="ctr"/>
          <a:lstStyle/>
          <a:p>
            <a:endParaRPr lang="en-US" dirty="0"/>
          </a:p>
        </p:txBody>
      </p:sp>
      <p:sp>
        <p:nvSpPr>
          <p:cNvPr id="5" name="Title 4">
            <a:extLst>
              <a:ext uri="{FF2B5EF4-FFF2-40B4-BE49-F238E27FC236}">
                <a16:creationId xmlns:a16="http://schemas.microsoft.com/office/drawing/2014/main" id="{42E530F3-8690-ED54-5368-CD0778D8B466}"/>
              </a:ext>
            </a:extLst>
          </p:cNvPr>
          <p:cNvSpPr>
            <a:spLocks noGrp="1"/>
          </p:cNvSpPr>
          <p:nvPr>
            <p:ph type="title"/>
          </p:nvPr>
        </p:nvSpPr>
        <p:spPr>
          <a:xfrm>
            <a:off x="457199" y="199915"/>
            <a:ext cx="7685037" cy="1325563"/>
          </a:xfrm>
        </p:spPr>
        <p:txBody>
          <a:bodyPr>
            <a:normAutofit fontScale="90000"/>
          </a:bodyPr>
          <a:lstStyle/>
          <a:p>
            <a:r>
              <a:rPr lang="en-GB" dirty="0">
                <a:latin typeface="Arial" panose="020B0604020202020204" pitchFamily="34" charset="0"/>
                <a:cs typeface="Arial" panose="020B0604020202020204" pitchFamily="34" charset="0"/>
              </a:rPr>
              <a:t>Four our next gathering (today)</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093CBEDB-EAFD-2850-D2FF-57A2BA94FB74}"/>
              </a:ext>
            </a:extLst>
          </p:cNvPr>
          <p:cNvSpPr>
            <a:spLocks noGrp="1"/>
          </p:cNvSpPr>
          <p:nvPr>
            <p:ph idx="1"/>
          </p:nvPr>
        </p:nvSpPr>
        <p:spPr>
          <a:xfrm>
            <a:off x="457200" y="1725393"/>
            <a:ext cx="7685037" cy="4451570"/>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GB" dirty="0">
                <a:latin typeface="Arial" panose="020B0604020202020204" pitchFamily="34" charset="0"/>
                <a:cs typeface="Arial" panose="020B0604020202020204" pitchFamily="34" charset="0"/>
              </a:rPr>
              <a:t>We wanted to meet again because there was so much energy and enthusiasm to ‘make attendance everyone’s business’. We could concentrate on a couple of things:</a:t>
            </a:r>
          </a:p>
          <a:p>
            <a:pPr marL="0" indent="0">
              <a:buNone/>
            </a:pPr>
            <a:r>
              <a:rPr lang="en-GB" dirty="0">
                <a:latin typeface="Arial" panose="020B0604020202020204" pitchFamily="34" charset="0"/>
                <a:cs typeface="Arial" panose="020B0604020202020204" pitchFamily="34" charset="0"/>
              </a:rPr>
              <a:t>1: How we can each go away confidently and have conversations, capture ‘journeys’ / case studies about the children, young people and families that we are seeking to work with to understand and overcome persistent and severe absence. </a:t>
            </a:r>
          </a:p>
          <a:p>
            <a:pPr marL="0" indent="0">
              <a:buNone/>
            </a:pPr>
            <a:r>
              <a:rPr lang="en-GB" dirty="0">
                <a:latin typeface="Arial" panose="020B0604020202020204" pitchFamily="34" charset="0"/>
                <a:cs typeface="Arial" panose="020B0604020202020204" pitchFamily="34" charset="0"/>
              </a:rPr>
              <a:t>2: Identify practical suggestions and commitments for encouraging  lived experience participatory approaches in Redcar and Cleveland for 2023 to support the Project.</a:t>
            </a:r>
          </a:p>
          <a:p>
            <a:pPr marL="0" indent="0">
              <a:buNone/>
            </a:pPr>
            <a:r>
              <a:rPr lang="en-GB" dirty="0">
                <a:latin typeface="Arial" panose="020B0604020202020204" pitchFamily="34" charset="0"/>
                <a:cs typeface="Arial" panose="020B0604020202020204" pitchFamily="34" charset="0"/>
              </a:rPr>
              <a:t>We will seek to have some further stimulus at the event (tbc) depending on how willing some of the contributors from the first session are to help us connect with some of the real life insights they shared. </a:t>
            </a:r>
          </a:p>
          <a:p>
            <a:pPr marL="0" indent="0">
              <a:buNone/>
            </a:pPr>
            <a:endParaRPr lang="en-GB" dirty="0">
              <a:latin typeface="Arial" panose="020B0604020202020204" pitchFamily="34" charset="0"/>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165230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8851E7-70FD-C801-855F-7DCAFD6F0222}"/>
              </a:ext>
            </a:extLst>
          </p:cNvPr>
          <p:cNvSpPr>
            <a:spLocks noGrp="1"/>
          </p:cNvSpPr>
          <p:nvPr>
            <p:ph type="title"/>
          </p:nvPr>
        </p:nvSpPr>
        <p:spPr>
          <a:xfrm>
            <a:off x="329381" y="156771"/>
            <a:ext cx="10451534" cy="1170584"/>
          </a:xfrm>
        </p:spPr>
        <p:txBody>
          <a:bodyPr>
            <a:normAutofit fontScale="90000"/>
          </a:bodyPr>
          <a:lstStyle/>
          <a:p>
            <a:r>
              <a:rPr lang="en-GB" dirty="0">
                <a:latin typeface="Arial" panose="020B0604020202020204" pitchFamily="34" charset="0"/>
                <a:cs typeface="Arial" panose="020B0604020202020204" pitchFamily="34" charset="0"/>
              </a:rPr>
              <a:t>What are the opportunities for collecting stories and lived experience insights?</a:t>
            </a:r>
          </a:p>
        </p:txBody>
      </p:sp>
      <p:graphicFrame>
        <p:nvGraphicFramePr>
          <p:cNvPr id="11" name="Content Placeholder 7">
            <a:extLst>
              <a:ext uri="{FF2B5EF4-FFF2-40B4-BE49-F238E27FC236}">
                <a16:creationId xmlns:a16="http://schemas.microsoft.com/office/drawing/2014/main" id="{7677F1BC-8575-60F9-BCBC-5DEEA6FDDE47}"/>
              </a:ext>
            </a:extLst>
          </p:cNvPr>
          <p:cNvGraphicFramePr>
            <a:graphicFrameLocks noGrp="1"/>
          </p:cNvGraphicFramePr>
          <p:nvPr>
            <p:ph sz="half" idx="1"/>
            <p:extLst>
              <p:ext uri="{D42A27DB-BD31-4B8C-83A1-F6EECF244321}">
                <p14:modId xmlns:p14="http://schemas.microsoft.com/office/powerpoint/2010/main" val="3198421827"/>
              </p:ext>
            </p:extLst>
          </p:nvPr>
        </p:nvGraphicFramePr>
        <p:xfrm>
          <a:off x="457200" y="1396181"/>
          <a:ext cx="5353665" cy="5305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a:extLst>
              <a:ext uri="{FF2B5EF4-FFF2-40B4-BE49-F238E27FC236}">
                <a16:creationId xmlns:a16="http://schemas.microsoft.com/office/drawing/2014/main" id="{3560B890-E57B-0983-B28B-D0C31A626734}"/>
              </a:ext>
            </a:extLst>
          </p:cNvPr>
          <p:cNvSpPr>
            <a:spLocks noGrp="1"/>
          </p:cNvSpPr>
          <p:nvPr>
            <p:ph sz="half" idx="2"/>
          </p:nvPr>
        </p:nvSpPr>
        <p:spPr>
          <a:xfrm>
            <a:off x="6250858" y="2122427"/>
            <a:ext cx="4736534" cy="3835633"/>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en-GB" dirty="0">
                <a:latin typeface="Arial" panose="020B0604020202020204" pitchFamily="34" charset="0"/>
                <a:cs typeface="Arial" panose="020B0604020202020204" pitchFamily="34" charset="0"/>
              </a:rPr>
              <a:t>What are the practical opportunities for collecting stories or ‘journeys’ between June and September?</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What might the conversations look and feel like, where might they happen, how do we ‘record’ them and bring them back in to the Project?</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Who might complete the conversations – do we / others have the skills, the confidence, the trauma informed practice and anything else we feel essential?</a:t>
            </a:r>
          </a:p>
          <a:p>
            <a:pPr marL="0" indent="0">
              <a:buNone/>
            </a:pPr>
            <a:endParaRPr lang="en-GB"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1265889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3DB-6757-9844-7F2B-4717A69FFF4E}"/>
              </a:ext>
            </a:extLst>
          </p:cNvPr>
          <p:cNvSpPr>
            <a:spLocks noGrp="1"/>
          </p:cNvSpPr>
          <p:nvPr>
            <p:ph type="title"/>
          </p:nvPr>
        </p:nvSpPr>
        <p:spPr>
          <a:xfrm>
            <a:off x="457200" y="225597"/>
            <a:ext cx="7685037" cy="718299"/>
          </a:xfrm>
        </p:spPr>
        <p:txBody>
          <a:bodyPr/>
          <a:lstStyle/>
          <a:p>
            <a:r>
              <a:rPr lang="en-GB" dirty="0">
                <a:latin typeface="Arial" panose="020B0604020202020204" pitchFamily="34" charset="0"/>
                <a:cs typeface="Arial" panose="020B0604020202020204" pitchFamily="34" charset="0"/>
              </a:rPr>
              <a:t>23</a:t>
            </a:r>
            <a:r>
              <a:rPr lang="en-GB" baseline="30000" dirty="0">
                <a:latin typeface="Arial" panose="020B0604020202020204" pitchFamily="34" charset="0"/>
                <a:cs typeface="Arial" panose="020B0604020202020204" pitchFamily="34" charset="0"/>
              </a:rPr>
              <a:t>rd</a:t>
            </a:r>
            <a:r>
              <a:rPr lang="en-GB" dirty="0">
                <a:latin typeface="Arial" panose="020B0604020202020204" pitchFamily="34" charset="0"/>
                <a:cs typeface="Arial" panose="020B0604020202020204" pitchFamily="34" charset="0"/>
              </a:rPr>
              <a:t> May Session at Tuned In!</a:t>
            </a:r>
          </a:p>
        </p:txBody>
      </p:sp>
      <p:sp>
        <p:nvSpPr>
          <p:cNvPr id="3" name="Content Placeholder 2">
            <a:extLst>
              <a:ext uri="{FF2B5EF4-FFF2-40B4-BE49-F238E27FC236}">
                <a16:creationId xmlns:a16="http://schemas.microsoft.com/office/drawing/2014/main" id="{A4D45B7D-103B-128B-768A-88A404159FB6}"/>
              </a:ext>
            </a:extLst>
          </p:cNvPr>
          <p:cNvSpPr>
            <a:spLocks noGrp="1"/>
          </p:cNvSpPr>
          <p:nvPr>
            <p:ph idx="1"/>
          </p:nvPr>
        </p:nvSpPr>
        <p:spPr>
          <a:xfrm>
            <a:off x="457200" y="1061884"/>
            <a:ext cx="7685037" cy="5115079"/>
          </a:xfrm>
        </p:spPr>
        <p:txBody>
          <a:bodyPr>
            <a:normAutofit lnSpcReduction="10000"/>
          </a:bodyPr>
          <a:lstStyle/>
          <a:p>
            <a:pPr>
              <a:lnSpc>
                <a:spcPct val="107000"/>
              </a:lnSpc>
              <a:spcAft>
                <a:spcPts val="800"/>
              </a:spcAft>
            </a:pPr>
            <a:r>
              <a:rPr lang="en-GB" sz="1800" b="1" kern="100" dirty="0">
                <a:effectLst/>
                <a:latin typeface="Arial" panose="020B0604020202020204" pitchFamily="34" charset="0"/>
                <a:ea typeface="Calibri" panose="020F0502020204030204" pitchFamily="34" charset="0"/>
                <a:cs typeface="Arial" panose="020B0604020202020204" pitchFamily="34" charset="0"/>
              </a:rPr>
              <a:t>Event purpose</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Arial" panose="020B0604020202020204" pitchFamily="34" charset="0"/>
              </a:rPr>
              <a:t>To gain confidence and commitment from everyone here today to collect ‘stories and journeys’ by September which help us understand the lived experience of children and young people struggling to attend or are, at a higher risk of becoming, persistently or severely absent. </a:t>
            </a:r>
          </a:p>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Arial" panose="020B0604020202020204" pitchFamily="34" charset="0"/>
              </a:rPr>
              <a:t>Engagement with families, parents or primary care givers could also reveal their lived experience, and together these stories could illuminate small or big changes that would make it easier and attractive for CYP to attend.</a:t>
            </a:r>
          </a:p>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Arial" panose="020B0604020202020204" pitchFamily="34" charset="0"/>
              </a:rPr>
              <a:t>Have situations been turned around? What can we learn from those stories and journeys to inform the way we serve, support and encourage attendance?</a:t>
            </a:r>
          </a:p>
          <a:p>
            <a:pPr>
              <a:lnSpc>
                <a:spcPct val="107000"/>
              </a:lnSpc>
              <a:spcAft>
                <a:spcPts val="800"/>
              </a:spcAft>
            </a:pPr>
            <a:r>
              <a:rPr lang="en-GB" sz="1800" kern="100" dirty="0">
                <a:latin typeface="Arial" panose="020B0604020202020204" pitchFamily="34" charset="0"/>
                <a:cs typeface="Arial" panose="020B0604020202020204" pitchFamily="34" charset="0"/>
              </a:rPr>
              <a:t>And what do we think needs to be done in Redcar &amp; Cleveland to ensure that lived experience of CYP and their families / care givers are at the heart of any changes made in future to improve attendance?</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19845418"/>
      </p:ext>
    </p:extLst>
  </p:cSld>
  <p:clrMapOvr>
    <a:masterClrMapping/>
  </p:clrMapOvr>
</p:sld>
</file>

<file path=ppt/theme/theme1.xml><?xml version="1.0" encoding="utf-8"?>
<a:theme xmlns:a="http://schemas.openxmlformats.org/drawingml/2006/main" name="TropicVTI">
  <a:themeElements>
    <a:clrScheme name="Tropic">
      <a:dk1>
        <a:srgbClr val="000000"/>
      </a:dk1>
      <a:lt1>
        <a:sysClr val="window" lastClr="FFFFFF"/>
      </a:lt1>
      <a:dk2>
        <a:srgbClr val="09392F"/>
      </a:dk2>
      <a:lt2>
        <a:srgbClr val="ECF0F0"/>
      </a:lt2>
      <a:accent1>
        <a:srgbClr val="1EBE9B"/>
      </a:accent1>
      <a:accent2>
        <a:srgbClr val="FD7C7C"/>
      </a:accent2>
      <a:accent3>
        <a:srgbClr val="7DA8B5"/>
      </a:accent3>
      <a:accent4>
        <a:srgbClr val="168E74"/>
      </a:accent4>
      <a:accent5>
        <a:srgbClr val="FB7365"/>
      </a:accent5>
      <a:accent6>
        <a:srgbClr val="D39B17"/>
      </a:accent6>
      <a:hlink>
        <a:srgbClr val="EF08F7"/>
      </a:hlink>
      <a:folHlink>
        <a:srgbClr val="8477FE"/>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1113</TotalTime>
  <Words>4482</Words>
  <Application>Microsoft Office PowerPoint</Application>
  <PresentationFormat>Widescreen</PresentationFormat>
  <Paragraphs>424</Paragraphs>
  <Slides>46</Slides>
  <Notes>21</Notes>
  <HiddenSlides>32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Gill Sans Nova</vt:lpstr>
      <vt:lpstr>Segoe UI</vt:lpstr>
      <vt:lpstr>TropicVTI</vt:lpstr>
      <vt:lpstr>How do we make attendance everyone’s business?</vt:lpstr>
      <vt:lpstr>What do we want to achieve through this Project?</vt:lpstr>
      <vt:lpstr>What the Project seeks to understand</vt:lpstr>
      <vt:lpstr>What the Project seeks to understand</vt:lpstr>
      <vt:lpstr>7th March 2023 workshop</vt:lpstr>
      <vt:lpstr>PowerPoint Presentation</vt:lpstr>
      <vt:lpstr>Four our next gathering (today) </vt:lpstr>
      <vt:lpstr>What are the opportunities for collecting stories and lived experience insights?</vt:lpstr>
      <vt:lpstr>23rd May Session at Tuned In!</vt:lpstr>
      <vt:lpstr>We might like to consider…. </vt:lpstr>
      <vt:lpstr>Break out discussions at each table</vt:lpstr>
      <vt:lpstr>PowerPoint Presentation</vt:lpstr>
      <vt:lpstr>Who are we working with?</vt:lpstr>
      <vt:lpstr>Participants were reaching and supporting children, young people and families in multiple contexts</vt:lpstr>
      <vt:lpstr>Participants were reaching and supporting children, young people and families in multiple contexts</vt:lpstr>
      <vt:lpstr>Participants were reaching and supporting children, young people and families in multiple contexts</vt:lpstr>
      <vt:lpstr>Additional insights about the children, young people and families</vt:lpstr>
      <vt:lpstr>PowerPoint Presentation</vt:lpstr>
      <vt:lpstr>PowerPoint Presentation</vt:lpstr>
      <vt:lpstr>PowerPoint Presentation</vt:lpstr>
      <vt:lpstr>PowerPoint Presentation</vt:lpstr>
      <vt:lpstr>Lived experience, co-production and participatory approaches</vt:lpstr>
      <vt:lpstr>Plenty of interest to learn</vt:lpstr>
      <vt:lpstr>Plenty of interest to learn </vt:lpstr>
      <vt:lpstr>Some useful real-life examples shared in the first session</vt:lpstr>
      <vt:lpstr>South Bank Primary School</vt:lpstr>
      <vt:lpstr>PowerPoint Presentation</vt:lpstr>
      <vt:lpstr>Youth Worker Insights</vt:lpstr>
      <vt:lpstr>PowerPoint Presentation</vt:lpstr>
      <vt:lpstr>Why do some children not attend well?</vt:lpstr>
      <vt:lpstr>Why do some families choose or struggle to support their child/ren to attend well?</vt:lpstr>
      <vt:lpstr>PowerPoint Presentation</vt:lpstr>
      <vt:lpstr>Scenarios</vt:lpstr>
      <vt:lpstr>You are invited by some young people who want to lead some conversations with their peers in R&amp;C schools / or youth clubs / or other community setting (tbc) to identify what’s important to them and what would make their lives better.   They are willing to consider including conversation topics that might be helpful to this project. Can you come up with a few conversation topics / questions that you might suggest alongside the young people wanting to do some peer participatory research. </vt:lpstr>
      <vt:lpstr>Ideas</vt:lpstr>
      <vt:lpstr>You / your team are looking at co-production to improve your service in 2023 and beyond, and having heard about this attendance project you think there might be some value in embedding some conversation topics / questions in your plan for engaging with children and young people.   What sort of questions or topics might you include? </vt:lpstr>
      <vt:lpstr>Ideas</vt:lpstr>
      <vt:lpstr>Scenarios</vt:lpstr>
      <vt:lpstr>A local community parent to parent peer support group has said they might be willing to have some conversations over the course of a month or two to explore what matters to them, their families and what would make their lives better.   They are willing to consider including conversation topics that might be helpful to this project. Can you come up with a few conversation topics / questions that you might suggest alongside the parents wanting to do some peer participatory research? </vt:lpstr>
      <vt:lpstr>Ideas</vt:lpstr>
      <vt:lpstr>You / your team / your organisation are looking at co-production with the VCSE sector and local communities to improve your service in 2023 and beyond. Having heard about this attendance project you think there might be some value in embedding some conversation topics / questions in your plan for engaging with families in communities alongside the VCSE sector.   What sort of questions or topics might you suggest are considered for the participatory research ahead? </vt:lpstr>
      <vt:lpstr>Ideas</vt:lpstr>
      <vt:lpstr>Next steps</vt:lpstr>
      <vt:lpstr>Contact</vt:lpstr>
      <vt:lpstr>Contact</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make attendance everyone’s business?</dc:title>
  <dc:creator>Alan Graver</dc:creator>
  <cp:lastModifiedBy>Alan Graver</cp:lastModifiedBy>
  <cp:revision>33</cp:revision>
  <dcterms:created xsi:type="dcterms:W3CDTF">2023-03-23T09:13:37Z</dcterms:created>
  <dcterms:modified xsi:type="dcterms:W3CDTF">2024-02-19T13:44:00Z</dcterms:modified>
</cp:coreProperties>
</file>